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1" r:id="rId5"/>
  </p:sldMasterIdLst>
  <p:notesMasterIdLst>
    <p:notesMasterId r:id="rId95"/>
  </p:notesMasterIdLst>
  <p:handoutMasterIdLst>
    <p:handoutMasterId r:id="rId96"/>
  </p:handoutMasterIdLst>
  <p:sldIdLst>
    <p:sldId id="1367" r:id="rId6"/>
    <p:sldId id="1378" r:id="rId7"/>
    <p:sldId id="1418" r:id="rId8"/>
    <p:sldId id="1487" r:id="rId9"/>
    <p:sldId id="1488" r:id="rId10"/>
    <p:sldId id="1489" r:id="rId11"/>
    <p:sldId id="1490" r:id="rId12"/>
    <p:sldId id="1491" r:id="rId13"/>
    <p:sldId id="1492" r:id="rId14"/>
    <p:sldId id="1555" r:id="rId15"/>
    <p:sldId id="1493" r:id="rId16"/>
    <p:sldId id="1494" r:id="rId17"/>
    <p:sldId id="1495" r:id="rId18"/>
    <p:sldId id="1556" r:id="rId19"/>
    <p:sldId id="1496" r:id="rId20"/>
    <p:sldId id="1497" r:id="rId21"/>
    <p:sldId id="1504" r:id="rId22"/>
    <p:sldId id="1505" r:id="rId23"/>
    <p:sldId id="1557" r:id="rId24"/>
    <p:sldId id="1501" r:id="rId25"/>
    <p:sldId id="1506" r:id="rId26"/>
    <p:sldId id="1507" r:id="rId27"/>
    <p:sldId id="1545" r:id="rId28"/>
    <p:sldId id="1547" r:id="rId29"/>
    <p:sldId id="1558" r:id="rId30"/>
    <p:sldId id="1548" r:id="rId31"/>
    <p:sldId id="1559" r:id="rId32"/>
    <p:sldId id="1549" r:id="rId33"/>
    <p:sldId id="1508" r:id="rId34"/>
    <p:sldId id="1509" r:id="rId35"/>
    <p:sldId id="1510" r:id="rId36"/>
    <p:sldId id="1511" r:id="rId37"/>
    <p:sldId id="1513" r:id="rId38"/>
    <p:sldId id="1512" r:id="rId39"/>
    <p:sldId id="1515" r:id="rId40"/>
    <p:sldId id="1550" r:id="rId41"/>
    <p:sldId id="1516" r:id="rId42"/>
    <p:sldId id="1568" r:id="rId43"/>
    <p:sldId id="1569" r:id="rId44"/>
    <p:sldId id="1570" r:id="rId45"/>
    <p:sldId id="1571" r:id="rId46"/>
    <p:sldId id="1519" r:id="rId47"/>
    <p:sldId id="1520" r:id="rId48"/>
    <p:sldId id="1583" r:id="rId49"/>
    <p:sldId id="1582" r:id="rId50"/>
    <p:sldId id="1521" r:id="rId51"/>
    <p:sldId id="1525" r:id="rId52"/>
    <p:sldId id="1551" r:id="rId53"/>
    <p:sldId id="1534" r:id="rId54"/>
    <p:sldId id="1572" r:id="rId55"/>
    <p:sldId id="1524" r:id="rId56"/>
    <p:sldId id="1578" r:id="rId57"/>
    <p:sldId id="1576" r:id="rId58"/>
    <p:sldId id="1574" r:id="rId59"/>
    <p:sldId id="1522" r:id="rId60"/>
    <p:sldId id="1575" r:id="rId61"/>
    <p:sldId id="1526" r:id="rId62"/>
    <p:sldId id="1527" r:id="rId63"/>
    <p:sldId id="1530" r:id="rId64"/>
    <p:sldId id="1579" r:id="rId65"/>
    <p:sldId id="1580" r:id="rId66"/>
    <p:sldId id="1532" r:id="rId67"/>
    <p:sldId id="1581" r:id="rId68"/>
    <p:sldId id="1533" r:id="rId69"/>
    <p:sldId id="1541" r:id="rId70"/>
    <p:sldId id="1542" r:id="rId71"/>
    <p:sldId id="1543" r:id="rId72"/>
    <p:sldId id="1564" r:id="rId73"/>
    <p:sldId id="1544" r:id="rId74"/>
    <p:sldId id="1565" r:id="rId75"/>
    <p:sldId id="1584" r:id="rId76"/>
    <p:sldId id="1585" r:id="rId77"/>
    <p:sldId id="1586" r:id="rId78"/>
    <p:sldId id="1587" r:id="rId79"/>
    <p:sldId id="1588" r:id="rId80"/>
    <p:sldId id="1589" r:id="rId81"/>
    <p:sldId id="1590" r:id="rId82"/>
    <p:sldId id="1591" r:id="rId83"/>
    <p:sldId id="1593" r:id="rId84"/>
    <p:sldId id="1592" r:id="rId85"/>
    <p:sldId id="1594" r:id="rId86"/>
    <p:sldId id="1595" r:id="rId87"/>
    <p:sldId id="1596" r:id="rId88"/>
    <p:sldId id="1597" r:id="rId89"/>
    <p:sldId id="1598" r:id="rId90"/>
    <p:sldId id="1599" r:id="rId91"/>
    <p:sldId id="1600" r:id="rId92"/>
    <p:sldId id="1602" r:id="rId93"/>
    <p:sldId id="1563" r:id="rId9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nalytics &amp; Data Science Conference Template" id="{A073DAE3-B461-442F-A3D3-6642BD875E45}">
          <p14:sldIdLst>
            <p14:sldId id="1367"/>
            <p14:sldId id="1378"/>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506"/>
            <p14:sldId id="1507"/>
            <p14:sldId id="1545"/>
            <p14:sldId id="1547"/>
            <p14:sldId id="1558"/>
            <p14:sldId id="1548"/>
            <p14:sldId id="1559"/>
            <p14:sldId id="1549"/>
            <p14:sldId id="1508"/>
            <p14:sldId id="1509"/>
            <p14:sldId id="1510"/>
            <p14:sldId id="1511"/>
            <p14:sldId id="1513"/>
            <p14:sldId id="1512"/>
            <p14:sldId id="1515"/>
            <p14:sldId id="1550"/>
            <p14:sldId id="1516"/>
            <p14:sldId id="1568"/>
            <p14:sldId id="1569"/>
            <p14:sldId id="1570"/>
            <p14:sldId id="1571"/>
            <p14:sldId id="1519"/>
            <p14:sldId id="1520"/>
            <p14:sldId id="1583"/>
            <p14:sldId id="1582"/>
            <p14:sldId id="1521"/>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533"/>
            <p14:sldId id="1541"/>
            <p14:sldId id="1542"/>
            <p14:sldId id="1543"/>
            <p14:sldId id="1564"/>
            <p14:sldId id="1544"/>
            <p14:sldId id="1565"/>
            <p14:sldId id="1584"/>
            <p14:sldId id="1585"/>
            <p14:sldId id="1586"/>
            <p14:sldId id="1587"/>
            <p14:sldId id="1588"/>
            <p14:sldId id="1589"/>
            <p14:sldId id="1590"/>
            <p14:sldId id="1591"/>
            <p14:sldId id="1593"/>
            <p14:sldId id="1592"/>
            <p14:sldId id="1594"/>
            <p14:sldId id="1595"/>
            <p14:sldId id="1596"/>
            <p14:sldId id="1597"/>
            <p14:sldId id="1598"/>
            <p14:sldId id="1599"/>
            <p14:sldId id="1600"/>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75351" autoAdjust="0"/>
  </p:normalViewPr>
  <p:slideViewPr>
    <p:cSldViewPr>
      <p:cViewPr varScale="1">
        <p:scale>
          <a:sx n="52" d="100"/>
          <a:sy n="52" d="100"/>
        </p:scale>
        <p:origin x="492" y="48"/>
      </p:cViewPr>
      <p:guideLst/>
    </p:cSldViewPr>
  </p:slideViewPr>
  <p:outlineViewPr>
    <p:cViewPr>
      <p:scale>
        <a:sx n="33" d="100"/>
        <a:sy n="33" d="100"/>
      </p:scale>
      <p:origin x="0" y="-2636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c:v>
                </c:pt>
                <c:pt idx="3">
                  <c:v>6.9</c:v>
                </c:pt>
              </c:numCache>
            </c:numRef>
          </c:val>
          <c:smooth val="0"/>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smtClean="0"/>
                  <a:t>CTR</a:t>
                </a:r>
                <a:endParaRPr lang="en-US" sz="2400" dirty="0"/>
              </a:p>
            </c:rich>
          </c:tx>
          <c:layout/>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Machine Learning, Analytics &amp; Data Science Conference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12/7/2015 3:40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Machine Learning, Analytics &amp; Data Science Conference</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12/7/2015 3:40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December, holiday season!</a:t>
            </a:r>
          </a:p>
          <a:p>
            <a:r>
              <a:rPr lang="en-US" dirty="0" smtClean="0"/>
              <a:t>So Toys R Us decides to show ads for toys everywhere</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20</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23</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 causal inference is an active field of research.</a:t>
            </a:r>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12/7/2015 3:40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33</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35</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37</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39</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42</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44</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45</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did an experiment, where we randomized algorithm.</a:t>
            </a:r>
          </a:p>
          <a:p>
            <a:endParaRPr lang="en-US" sz="800" dirty="0" smtClean="0"/>
          </a:p>
          <a:p>
            <a:r>
              <a:rPr lang="en-US" dirty="0" smtClean="0"/>
              <a:t>But we did not, so need to account for the hidden causes=&gt; compare CTR between algorithms only for people with similar activity.</a:t>
            </a:r>
          </a:p>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did an experiment, where we randomized algorithm.</a:t>
            </a:r>
          </a:p>
          <a:p>
            <a:endParaRPr lang="en-US" sz="800" dirty="0" smtClean="0"/>
          </a:p>
          <a:p>
            <a:r>
              <a:rPr lang="en-US" smtClean="0"/>
              <a:t>But we did not, so need to account for the hidden causes=&gt; compare CTR between algorithms only for people with similar activity.</a:t>
            </a:r>
          </a:p>
          <a:p>
            <a:endParaRPr lang="en-US"/>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Validity</a:t>
            </a:r>
            <a:r>
              <a:rPr lang="en-US" baseline="0" dirty="0" smtClean="0"/>
              <a:t> of estimate depends on validity of these assumptions.</a:t>
            </a:r>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55</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Causal paths that bias estimation</a:t>
            </a:r>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56</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58</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we did an experiment, where we randomized algorithm.</a:t>
            </a:r>
          </a:p>
          <a:p>
            <a:endParaRPr lang="en-US" sz="800" dirty="0" smtClean="0"/>
          </a:p>
          <a:p>
            <a:r>
              <a:rPr lang="en-US" smtClean="0"/>
              <a:t>But we did not, so need to account for the hidden causes=&gt; compare CTR between algorithms only for people with similar activity.</a:t>
            </a:r>
          </a:p>
          <a:p>
            <a:endParaRPr lang="en-US"/>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12/7/2015 3:40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a:t>
            </a:r>
            <a:r>
              <a:rPr lang="en-US" baseline="0" dirty="0" smtClean="0"/>
              <a:t>s represent causal connections. Each node is a variable that represents a quantity of interest.</a:t>
            </a:r>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12/7/2015 3:40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4098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93688" y="2308555"/>
            <a:ext cx="11887200" cy="3619452"/>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7957" y="489050"/>
            <a:ext cx="1552931" cy="332660"/>
          </a:xfrm>
          <a:prstGeom prst="rect">
            <a:avLst/>
          </a:prstGeom>
        </p:spPr>
      </p:pic>
      <p:sp>
        <p:nvSpPr>
          <p:cNvPr id="11" name="TextBox 10"/>
          <p:cNvSpPr txBox="1"/>
          <p:nvPr userDrawn="1"/>
        </p:nvSpPr>
        <p:spPr bwMode="white">
          <a:xfrm>
            <a:off x="293688" y="5776606"/>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dirty="0" smtClean="0">
                <a:gradFill>
                  <a:gsLst>
                    <a:gs pos="2917">
                      <a:schemeClr val="tx1"/>
                    </a:gs>
                    <a:gs pos="30000">
                      <a:schemeClr val="tx1"/>
                    </a:gs>
                  </a:gsLst>
                  <a:lin ang="5400000" scaled="0"/>
                </a:gradFill>
                <a:latin typeface="+mj-lt"/>
              </a:rPr>
              <a:t>December 7 – 8, 2015  •  MSCC</a:t>
            </a:r>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93688" y="2308555"/>
            <a:ext cx="11887200" cy="3619452"/>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67957" y="489050"/>
            <a:ext cx="1552931" cy="332660"/>
          </a:xfrm>
          <a:prstGeom prst="rect">
            <a:avLst/>
          </a:prstGeom>
        </p:spPr>
      </p:pic>
      <p:sp>
        <p:nvSpPr>
          <p:cNvPr id="11" name="TextBox 10"/>
          <p:cNvSpPr txBox="1"/>
          <p:nvPr/>
        </p:nvSpPr>
        <p:spPr bwMode="white">
          <a:xfrm>
            <a:off x="293688" y="5776606"/>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dirty="0" smtClean="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93688" y="2308555"/>
            <a:ext cx="11887200" cy="3619452"/>
          </a:xfrm>
          <a:prstGeom prst="rect">
            <a:avLst/>
          </a:prstGeom>
          <a:noFill/>
        </p:spPr>
        <p:txBody>
          <a:bodyPr wrap="square" lIns="182880" tIns="146304" rIns="182880" bIns="146304" rtlCol="0">
            <a:spAutoFit/>
          </a:bodyPr>
          <a:lstStyle/>
          <a:p>
            <a:pPr>
              <a:lnSpc>
                <a:spcPct val="90000"/>
              </a:lnSpc>
              <a:spcAft>
                <a:spcPts val="600"/>
              </a:spcAft>
            </a:pPr>
            <a:r>
              <a:rPr lang="en-US" sz="8000" dirty="0" smtClean="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7957" y="489050"/>
            <a:ext cx="1552931" cy="332660"/>
          </a:xfrm>
          <a:prstGeom prst="rect">
            <a:avLst/>
          </a:prstGeom>
        </p:spPr>
      </p:pic>
      <p:sp>
        <p:nvSpPr>
          <p:cNvPr id="12" name="TextBox 11"/>
          <p:cNvSpPr txBox="1"/>
          <p:nvPr userDrawn="1"/>
        </p:nvSpPr>
        <p:spPr bwMode="white">
          <a:xfrm>
            <a:off x="293688" y="5776606"/>
            <a:ext cx="10195024" cy="932563"/>
          </a:xfrm>
          <a:prstGeom prst="rect">
            <a:avLst/>
          </a:prstGeom>
          <a:noFill/>
        </p:spPr>
        <p:txBody>
          <a:bodyPr wrap="square" lIns="182880" tIns="146304" rIns="182880" bIns="146304" rtlCol="0">
            <a:spAutoFit/>
          </a:bodyPr>
          <a:lstStyle/>
          <a:p>
            <a:pPr>
              <a:lnSpc>
                <a:spcPct val="90000"/>
              </a:lnSpc>
              <a:spcAft>
                <a:spcPts val="600"/>
              </a:spcAft>
            </a:pPr>
            <a:r>
              <a:rPr lang="en-US" sz="4600" dirty="0" smtClean="0">
                <a:gradFill>
                  <a:gsLst>
                    <a:gs pos="2917">
                      <a:schemeClr val="tx1"/>
                    </a:gs>
                    <a:gs pos="30000">
                      <a:schemeClr val="tx1"/>
                    </a:gs>
                  </a:gsLst>
                  <a:lin ang="5400000" scaled="0"/>
                </a:gradFill>
                <a:latin typeface="+mj-lt"/>
              </a:rPr>
              <a:t>December 7 – 8, 2015  •  MSCC</a:t>
            </a:r>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7" name="Rectangle 6"/>
          <p:cNvSpPr/>
          <p:nvPr userDrawn="1"/>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Tree>
    <p:extLst>
      <p:ext uri="{BB962C8B-B14F-4D97-AF65-F5344CB8AC3E}">
        <p14:creationId xmlns:p14="http://schemas.microsoft.com/office/powerpoint/2010/main" val="2362974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
        <p:nvSpPr>
          <p:cNvPr id="7" name="Rectangle 6"/>
          <p:cNvSpPr/>
          <p:nvPr userDrawn="1"/>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Tree>
    <p:extLst>
      <p:ext uri="{BB962C8B-B14F-4D97-AF65-F5344CB8AC3E}">
        <p14:creationId xmlns:p14="http://schemas.microsoft.com/office/powerpoint/2010/main" val="3222880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245205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125095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68444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32535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74637" y="1211263"/>
            <a:ext cx="8229601"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589822" y="0"/>
            <a:ext cx="4846900" cy="6995160"/>
          </a:xfrm>
          <a:prstGeom prst="rect">
            <a:avLst/>
          </a:prstGeom>
        </p:spPr>
      </p:pic>
      <p:sp>
        <p:nvSpPr>
          <p:cNvPr id="9" name="Title 1"/>
          <p:cNvSpPr>
            <a:spLocks noGrp="1"/>
          </p:cNvSpPr>
          <p:nvPr>
            <p:ph type="title" hasCustomPrompt="1"/>
          </p:nvPr>
        </p:nvSpPr>
        <p:spPr bwMode="auto">
          <a:xfrm>
            <a:off x="274702" y="1211263"/>
            <a:ext cx="82295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040063"/>
            <a:ext cx="82311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smtClean="0"/>
              <a:t>Speaker Name</a:t>
            </a:r>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74032876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3658890"/>
          </a:xfrm>
          <a:noFill/>
        </p:spPr>
        <p:txBody>
          <a:bodyPr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03802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683397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3130114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607352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114159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2165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17090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2681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41491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stretch>
            <a:fillRect/>
          </a:stretch>
        </p:blipFill>
        <p:spPr>
          <a:xfrm>
            <a:off x="459232" y="3145040"/>
            <a:ext cx="3291840" cy="705836"/>
          </a:xfrm>
          <a:prstGeom prst="rect">
            <a:avLst/>
          </a:prstGeom>
        </p:spPr>
      </p:pic>
      <p:sp>
        <p:nvSpPr>
          <p:cNvPr id="5"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6" name="Picture 5"/>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314237535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3174013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74639" y="1209973"/>
            <a:ext cx="10056812" cy="2744490"/>
          </a:xfrm>
          <a:noFill/>
        </p:spPr>
        <p:txBody>
          <a:bodyPr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bwMode="white">
          <a:xfrm>
            <a:off x="274638" y="3954463"/>
            <a:ext cx="10058401" cy="1828800"/>
          </a:xfrm>
          <a:noFill/>
        </p:spPr>
        <p:txBody>
          <a:bodyPr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33.png"/><Relationship Id="rId5" Type="http://schemas.openxmlformats.org/officeDocument/2006/relationships/image" Target="../media/image35.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8.pn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0.png"/><Relationship Id="rId2" Type="http://schemas.openxmlformats.org/officeDocument/2006/relationships/notesSlide" Target="../notesSlides/notesSlide30.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0.xml"/><Relationship Id="rId1" Type="http://schemas.openxmlformats.org/officeDocument/2006/relationships/slideLayout" Target="../slideLayouts/slideLayout26.xml"/><Relationship Id="rId5" Type="http://schemas.openxmlformats.org/officeDocument/2006/relationships/image" Target="../media/image510.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45.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From prediction to causation: Causal inference in online systems</a:t>
            </a:r>
            <a:endParaRPr lang="en-US" dirty="0"/>
          </a:p>
        </p:txBody>
      </p:sp>
      <p:sp>
        <p:nvSpPr>
          <p:cNvPr id="5" name="Text Placeholder 4"/>
          <p:cNvSpPr>
            <a:spLocks noGrp="1"/>
          </p:cNvSpPr>
          <p:nvPr>
            <p:ph type="body" sz="quarter" idx="14"/>
          </p:nvPr>
        </p:nvSpPr>
        <p:spPr/>
        <p:txBody>
          <a:bodyPr/>
          <a:lstStyle/>
          <a:p>
            <a:endParaRPr lang="en-US" dirty="0" smtClean="0"/>
          </a:p>
          <a:p>
            <a:r>
              <a:rPr lang="en-US" dirty="0" smtClean="0"/>
              <a:t>Amit Sharma</a:t>
            </a:r>
          </a:p>
          <a:p>
            <a:r>
              <a:rPr lang="en-US" dirty="0" smtClean="0"/>
              <a:t>Postdoc Researcher, </a:t>
            </a:r>
            <a:r>
              <a:rPr lang="en-US" dirty="0" smtClean="0"/>
              <a:t>Microsoft Research</a:t>
            </a:r>
          </a:p>
          <a:p>
            <a:r>
              <a:rPr lang="en-US" dirty="0" smtClean="0">
                <a:hlinkClick r:id="rId3"/>
              </a:rPr>
              <a:t>amshar@microsoft.com</a:t>
            </a:r>
            <a:endParaRPr lang="en-US" dirty="0" smtClean="0"/>
          </a:p>
          <a:p>
            <a:r>
              <a:rPr lang="en-US" dirty="0" smtClean="0"/>
              <a:t>@</a:t>
            </a:r>
            <a:r>
              <a:rPr lang="en-US" smtClean="0"/>
              <a:t>amt_shrma</a:t>
            </a:r>
            <a:endParaRPr lang="en-US" dirty="0" smtClean="0"/>
          </a:p>
          <a:p>
            <a:endParaRPr lang="en-US" dirty="0" smtClean="0"/>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search results point to the same website</a:t>
            </a:r>
            <a:endParaRPr lang="en-US" dirty="0"/>
          </a:p>
        </p:txBody>
      </p:sp>
      <p:sp>
        <p:nvSpPr>
          <p:cNvPr id="3" name="Text Placeholder 2"/>
          <p:cNvSpPr>
            <a:spLocks noGrp="1"/>
          </p:cNvSpPr>
          <p:nvPr>
            <p:ph type="body" sz="quarter" idx="10"/>
          </p:nvPr>
        </p:nvSpPr>
        <p:spPr>
          <a:xfrm>
            <a:off x="274638" y="1212850"/>
            <a:ext cx="11887200" cy="5355312"/>
          </a:xfrm>
        </p:spPr>
        <p:txBody>
          <a:bodyPr/>
          <a:lstStyle/>
          <a:p>
            <a:endParaRPr lang="en-US" dirty="0"/>
          </a:p>
          <a:p>
            <a:endParaRPr lang="en-US" dirty="0" smtClean="0"/>
          </a:p>
          <a:p>
            <a:endParaRPr lang="en-US" dirty="0"/>
          </a:p>
          <a:p>
            <a:endParaRPr lang="en-US" dirty="0" smtClean="0"/>
          </a:p>
          <a:p>
            <a:endParaRPr lang="en-US" dirty="0"/>
          </a:p>
          <a:p>
            <a:endParaRPr lang="en-US" dirty="0" smtClean="0"/>
          </a:p>
          <a:p>
            <a:r>
              <a:rPr lang="en-US" b="1" dirty="0" smtClean="0"/>
              <a:t>Counterfactual question:</a:t>
            </a:r>
            <a:r>
              <a:rPr lang="en-US" dirty="0" smtClean="0"/>
              <a:t> Would I have reached Amazon.com anyways, without the ad?</a:t>
            </a:r>
            <a:endParaRPr lang="en-US" dirty="0"/>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874837" y="1190495"/>
            <a:ext cx="7838868" cy="37703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353" y="1744662"/>
            <a:ext cx="8172614" cy="2782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57110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Without reasoning about causality, may overestimate effectiveness of ads</a:t>
            </a:r>
            <a:endParaRPr lang="en-US" dirty="0"/>
          </a:p>
        </p:txBody>
      </p:sp>
      <p:sp>
        <p:nvSpPr>
          <p:cNvPr id="3" name="Text Placeholder 2"/>
          <p:cNvSpPr>
            <a:spLocks noGrp="1"/>
          </p:cNvSpPr>
          <p:nvPr>
            <p:ph type="body" sz="quarter" idx="10"/>
          </p:nvPr>
        </p:nvSpPr>
        <p:spPr>
          <a:xfrm>
            <a:off x="274640" y="4947800"/>
            <a:ext cx="5638797" cy="1292662"/>
          </a:xfrm>
        </p:spPr>
        <p:txBody>
          <a:bodyPr/>
          <a:lstStyle/>
          <a:p>
            <a:pPr algn="ctr"/>
            <a:r>
              <a:rPr lang="en-US" dirty="0"/>
              <a:t>x</a:t>
            </a:r>
            <a:r>
              <a:rPr lang="en-US" dirty="0" smtClean="0"/>
              <a:t>% </a:t>
            </a:r>
            <a:r>
              <a:rPr lang="en-US" dirty="0" smtClean="0"/>
              <a:t>of ads shown are effective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20" y="3192953"/>
            <a:ext cx="5628915" cy="847209"/>
          </a:xfrm>
          <a:prstGeom prst="rect">
            <a:avLst/>
          </a:prstGeom>
        </p:spPr>
      </p:pic>
      <p:sp>
        <p:nvSpPr>
          <p:cNvPr id="8" name="Text Placeholder 2"/>
          <p:cNvSpPr txBox="1">
            <a:spLocks/>
          </p:cNvSpPr>
          <p:nvPr/>
        </p:nvSpPr>
        <p:spPr>
          <a:xfrm>
            <a:off x="5938877" y="4947800"/>
            <a:ext cx="5638797" cy="12926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smtClean="0"/>
              <a:t>&lt;x% </a:t>
            </a:r>
            <a:r>
              <a:rPr lang="en-US" dirty="0" smtClean="0"/>
              <a:t>of ads shown are effective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804" y="2485463"/>
            <a:ext cx="5721144" cy="2262187"/>
          </a:xfrm>
          <a:prstGeom prst="rect">
            <a:avLst/>
          </a:prstGeom>
        </p:spPr>
      </p:pic>
    </p:spTree>
    <p:extLst>
      <p:ext uri="{BB962C8B-B14F-4D97-AF65-F5344CB8AC3E}">
        <p14:creationId xmlns:p14="http://schemas.microsoft.com/office/powerpoint/2010/main" val="141616783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Okay, search ads have an explicit intent. Display ads should be fine?</a:t>
            </a:r>
            <a:endParaRPr lang="en-US" dirty="0"/>
          </a:p>
        </p:txBody>
      </p:sp>
      <p:sp>
        <p:nvSpPr>
          <p:cNvPr id="3" name="Text Placeholder 2"/>
          <p:cNvSpPr>
            <a:spLocks noGrp="1"/>
          </p:cNvSpPr>
          <p:nvPr>
            <p:ph type="body" sz="quarter" idx="10"/>
          </p:nvPr>
        </p:nvSpPr>
        <p:spPr>
          <a:xfrm>
            <a:off x="274638" y="1697275"/>
            <a:ext cx="11887200" cy="5355312"/>
          </a:xfrm>
        </p:spPr>
        <p:txBody>
          <a:bodyPr/>
          <a:lstStyle/>
          <a:p>
            <a:endParaRPr lang="en-US" b="1" dirty="0" smtClean="0"/>
          </a:p>
          <a:p>
            <a:endParaRPr lang="en-US" b="1" dirty="0"/>
          </a:p>
          <a:p>
            <a:endParaRPr lang="en-US" b="1" dirty="0" smtClean="0"/>
          </a:p>
          <a:p>
            <a:endParaRPr lang="en-US" b="1" dirty="0"/>
          </a:p>
          <a:p>
            <a:endParaRPr lang="en-US" b="1" dirty="0" smtClean="0"/>
          </a:p>
          <a:p>
            <a:r>
              <a:rPr lang="en-US" b="1" dirty="0" smtClean="0"/>
              <a:t>Probably not. </a:t>
            </a:r>
          </a:p>
          <a:p>
            <a:r>
              <a:rPr lang="en-US" dirty="0" smtClean="0"/>
              <a:t>There can be many hidden causes for an action, some of which may be hard to quantify.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3333" b="19333"/>
          <a:stretch/>
        </p:blipFill>
        <p:spPr>
          <a:xfrm>
            <a:off x="2408238" y="1664623"/>
            <a:ext cx="7620000" cy="3276600"/>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impact of ads</a:t>
            </a:r>
            <a:endParaRPr lang="en-US" dirty="0"/>
          </a:p>
        </p:txBody>
      </p:sp>
      <p:sp>
        <p:nvSpPr>
          <p:cNvPr id="3" name="Text Placeholder 2"/>
          <p:cNvSpPr>
            <a:spLocks noGrp="1"/>
          </p:cNvSpPr>
          <p:nvPr>
            <p:ph type="body" sz="quarter" idx="10"/>
          </p:nvPr>
        </p:nvSpPr>
        <p:spPr>
          <a:xfrm>
            <a:off x="274638" y="1212850"/>
            <a:ext cx="11887200" cy="6032421"/>
          </a:xfrm>
        </p:spPr>
        <p:txBody>
          <a:bodyPr/>
          <a:lstStyle/>
          <a:p>
            <a:endParaRPr lang="en-US" dirty="0" smtClean="0"/>
          </a:p>
          <a:p>
            <a:endParaRPr lang="en-US" dirty="0"/>
          </a:p>
          <a:p>
            <a:endParaRPr lang="en-US" dirty="0" smtClean="0"/>
          </a:p>
          <a:p>
            <a:endParaRPr lang="en-US" dirty="0"/>
          </a:p>
          <a:p>
            <a:endParaRPr lang="en-US" dirty="0" smtClean="0"/>
          </a:p>
          <a:p>
            <a:r>
              <a:rPr lang="en-US" dirty="0" smtClean="0"/>
              <a:t>Toys R Us designs new ads.</a:t>
            </a:r>
          </a:p>
          <a:p>
            <a:r>
              <a:rPr lang="en-US" dirty="0"/>
              <a:t>B</a:t>
            </a:r>
            <a:r>
              <a:rPr lang="en-US" dirty="0" smtClean="0"/>
              <a:t>ig </a:t>
            </a:r>
            <a:r>
              <a:rPr lang="en-US" dirty="0"/>
              <a:t>jump in clicks to their ads compared to past campaigns. </a:t>
            </a:r>
            <a:r>
              <a:rPr lang="en-US" dirty="0" smtClean="0"/>
              <a:t>Were these ads more effective?</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19" y="1592262"/>
            <a:ext cx="3593340" cy="223385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b="32624"/>
          <a:stretch/>
        </p:blipFill>
        <p:spPr>
          <a:xfrm>
            <a:off x="4999037" y="1425047"/>
            <a:ext cx="6665737" cy="2726768"/>
          </a:xfrm>
          <a:prstGeom prst="rect">
            <a:avLst/>
          </a:prstGeom>
        </p:spPr>
      </p:pic>
    </p:spTree>
    <p:extLst>
      <p:ext uri="{BB962C8B-B14F-4D97-AF65-F5344CB8AC3E}">
        <p14:creationId xmlns:p14="http://schemas.microsoft.com/office/powerpoint/2010/main" val="42359832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 anyways buy more toys in December</a:t>
            </a:r>
          </a:p>
        </p:txBody>
      </p:sp>
      <p:sp>
        <p:nvSpPr>
          <p:cNvPr id="3" name="Text Placeholder 2"/>
          <p:cNvSpPr>
            <a:spLocks noGrp="1"/>
          </p:cNvSpPr>
          <p:nvPr>
            <p:ph type="body" sz="quarter" idx="10"/>
          </p:nvPr>
        </p:nvSpPr>
        <p:spPr>
          <a:xfrm>
            <a:off x="274638" y="1212850"/>
            <a:ext cx="11887200" cy="5626156"/>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sz="1600" dirty="0" smtClean="0"/>
          </a:p>
          <a:p>
            <a:r>
              <a:rPr lang="en-US" dirty="0" smtClean="0"/>
              <a:t>Misleading to compare ad campaigns with changing underlying demand.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637" y="1212849"/>
            <a:ext cx="6241629" cy="4027375"/>
          </a:xfrm>
          <a:prstGeom prst="rect">
            <a:avLst/>
          </a:prstGeom>
        </p:spPr>
      </p:pic>
    </p:spTree>
    <p:extLst>
      <p:ext uri="{BB962C8B-B14F-4D97-AF65-F5344CB8AC3E}">
        <p14:creationId xmlns:p14="http://schemas.microsoft.com/office/powerpoint/2010/main" val="122630071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7" y="661671"/>
            <a:ext cx="6553200" cy="5669244"/>
          </a:xfrm>
        </p:spPr>
        <p:txBody>
          <a:bodyPr/>
          <a:lstStyle/>
          <a:p>
            <a:r>
              <a:rPr lang="en-US" dirty="0" smtClean="0"/>
              <a:t>So far, so good. Be mindful of hidden causes, or else we might overestimate causal effects.</a:t>
            </a:r>
            <a:endParaRPr lang="en-US" dirty="0"/>
          </a:p>
        </p:txBody>
      </p:sp>
      <p:graphicFrame>
        <p:nvGraphicFramePr>
          <p:cNvPr id="9" name="Chart 8"/>
          <p:cNvGraphicFramePr/>
          <p:nvPr>
            <p:extLst>
              <p:ext uri="{D42A27DB-BD31-4B8C-83A1-F6EECF244321}">
                <p14:modId xmlns:p14="http://schemas.microsoft.com/office/powerpoint/2010/main" val="2976088308"/>
              </p:ext>
            </p:extLst>
          </p:nvPr>
        </p:nvGraphicFramePr>
        <p:xfrm>
          <a:off x="6827837" y="803593"/>
          <a:ext cx="5288493" cy="55273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3058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677862"/>
            <a:ext cx="6553198" cy="4755148"/>
          </a:xfrm>
        </p:spPr>
        <p:txBody>
          <a:bodyPr/>
          <a:lstStyle/>
          <a:p>
            <a:r>
              <a:rPr lang="en-US" dirty="0" smtClean="0"/>
              <a:t>(But)</a:t>
            </a:r>
            <a:br>
              <a:rPr lang="en-US" dirty="0" smtClean="0"/>
            </a:br>
            <a:r>
              <a:rPr lang="en-US" dirty="0" smtClean="0"/>
              <a:t>Ignoring hidden causes can also lead to completely wrong conclusions.</a:t>
            </a:r>
            <a:endParaRPr lang="en-US" dirty="0"/>
          </a:p>
        </p:txBody>
      </p:sp>
      <p:graphicFrame>
        <p:nvGraphicFramePr>
          <p:cNvPr id="6" name="Chart 5"/>
          <p:cNvGraphicFramePr/>
          <p:nvPr>
            <p:extLst>
              <p:ext uri="{D42A27DB-BD31-4B8C-83A1-F6EECF244321}">
                <p14:modId xmlns:p14="http://schemas.microsoft.com/office/powerpoint/2010/main" val="3409017220"/>
              </p:ext>
            </p:extLst>
          </p:nvPr>
        </p:nvGraphicFramePr>
        <p:xfrm>
          <a:off x="6827837" y="803593"/>
          <a:ext cx="5288493" cy="55273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214511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Which algorithm is better?</a:t>
            </a:r>
            <a:endParaRPr lang="en-US" dirty="0"/>
          </a:p>
        </p:txBody>
      </p:sp>
      <p:sp>
        <p:nvSpPr>
          <p:cNvPr id="3" name="Text Placeholder 2"/>
          <p:cNvSpPr>
            <a:spLocks noGrp="1"/>
          </p:cNvSpPr>
          <p:nvPr>
            <p:ph type="body" sz="quarter" idx="10"/>
          </p:nvPr>
        </p:nvSpPr>
        <p:spPr>
          <a:xfrm>
            <a:off x="274638" y="1212850"/>
            <a:ext cx="11887200" cy="2240613"/>
          </a:xfrm>
        </p:spPr>
        <p:txBody>
          <a:bodyPr/>
          <a:lstStyle/>
          <a:p>
            <a:r>
              <a:rPr lang="en-US" dirty="0" smtClean="0"/>
              <a:t>Have a current production algorithm. Want to test if a new algorithm is better. </a:t>
            </a:r>
          </a:p>
          <a:p>
            <a:endParaRPr lang="en-US" sz="1600" dirty="0"/>
          </a:p>
          <a:p>
            <a:r>
              <a:rPr lang="en-US" dirty="0" smtClean="0"/>
              <a:t>Say recommendations on </a:t>
            </a:r>
            <a:r>
              <a:rPr lang="en-US" dirty="0" smtClean="0"/>
              <a:t>app store.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98" t="48316" r="53893" b="20029"/>
          <a:stretch/>
        </p:blipFill>
        <p:spPr>
          <a:xfrm>
            <a:off x="274638" y="3482595"/>
            <a:ext cx="5791199" cy="2628105"/>
          </a:xfrm>
          <a:prstGeom prst="rect">
            <a:avLst/>
          </a:prstGeom>
        </p:spPr>
      </p:pic>
      <p:sp>
        <p:nvSpPr>
          <p:cNvPr id="5" name="TextBox 4"/>
          <p:cNvSpPr txBox="1"/>
          <p:nvPr/>
        </p:nvSpPr>
        <p:spPr>
          <a:xfrm>
            <a:off x="2021789" y="6171024"/>
            <a:ext cx="4191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Algorithm A</a:t>
            </a:r>
          </a:p>
        </p:txBody>
      </p:sp>
      <p:sp>
        <p:nvSpPr>
          <p:cNvPr id="6" name="TextBox 5"/>
          <p:cNvSpPr txBox="1"/>
          <p:nvPr/>
        </p:nvSpPr>
        <p:spPr>
          <a:xfrm>
            <a:off x="7970838" y="6103345"/>
            <a:ext cx="4191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Algorithm B</a:t>
            </a:r>
          </a:p>
        </p:txBody>
      </p:sp>
      <p:sp>
        <p:nvSpPr>
          <p:cNvPr id="7" name="TextBox 6"/>
          <p:cNvSpPr txBox="1"/>
          <p:nvPr/>
        </p:nvSpPr>
        <p:spPr>
          <a:xfrm>
            <a:off x="8580438" y="3965874"/>
            <a:ext cx="1219200" cy="1625060"/>
          </a:xfrm>
          <a:prstGeom prst="rect">
            <a:avLst/>
          </a:prstGeom>
          <a:noFill/>
        </p:spPr>
        <p:txBody>
          <a:bodyPr wrap="square" lIns="182880" tIns="146304" rIns="182880" bIns="146304" rtlCol="0">
            <a:spAutoFit/>
          </a:bodyPr>
          <a:lstStyle/>
          <a:p>
            <a:pPr>
              <a:lnSpc>
                <a:spcPct val="90000"/>
              </a:lnSpc>
              <a:spcAft>
                <a:spcPts val="600"/>
              </a:spcAft>
            </a:pPr>
            <a:r>
              <a:rPr lang="en-US" sz="9600" dirty="0" smtClean="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old versus new algorithm</a:t>
            </a:r>
            <a:endParaRPr lang="en-US" dirty="0"/>
          </a:p>
        </p:txBody>
      </p:sp>
      <p:sp>
        <p:nvSpPr>
          <p:cNvPr id="3" name="Text Placeholder 2"/>
          <p:cNvSpPr>
            <a:spLocks noGrp="1"/>
          </p:cNvSpPr>
          <p:nvPr>
            <p:ph type="body" sz="quarter" idx="10"/>
          </p:nvPr>
        </p:nvSpPr>
        <p:spPr>
          <a:xfrm>
            <a:off x="274638" y="1212850"/>
            <a:ext cx="11887200" cy="3200876"/>
          </a:xfrm>
        </p:spPr>
        <p:txBody>
          <a:bodyPr/>
          <a:lstStyle/>
          <a:p>
            <a:r>
              <a:rPr lang="en-US" dirty="0" smtClean="0"/>
              <a:t>Two algorithms, A (production) and B (new) running on the system. </a:t>
            </a:r>
          </a:p>
          <a:p>
            <a:r>
              <a:rPr lang="en-US" dirty="0" smtClean="0"/>
              <a:t>From system logs, collect data for 1000 sessions for each. Measure CTR.</a:t>
            </a:r>
            <a:endParaRPr lang="en-US" dirty="0"/>
          </a:p>
          <a:p>
            <a:endParaRPr lang="en-US" dirty="0" smtClean="0"/>
          </a:p>
        </p:txBody>
      </p:sp>
      <p:graphicFrame>
        <p:nvGraphicFramePr>
          <p:cNvPr id="4" name="Table 3"/>
          <p:cNvGraphicFramePr/>
          <p:nvPr>
            <p:extLst>
              <p:ext uri="{D42A27DB-BD31-4B8C-83A1-F6EECF244321}">
                <p14:modId xmlns:p14="http://schemas.microsoft.com/office/powerpoint/2010/main" val="3501507774"/>
              </p:ext>
            </p:extLst>
          </p:nvPr>
        </p:nvGraphicFramePr>
        <p:xfrm>
          <a:off x="1951037" y="4030662"/>
          <a:ext cx="8077200" cy="1429832"/>
        </p:xfrm>
        <a:graphic>
          <a:graphicData uri="http://schemas.openxmlformats.org/drawingml/2006/table">
            <a:tbl>
              <a:tblPr firstRow="1" bandRow="1">
                <a:tableStyleId>{5C22544A-7EE6-4342-B048-85BDC9FD1C3A}</a:tableStyleId>
              </a:tblPr>
              <a:tblGrid>
                <a:gridCol w="4038600">
                  <a:extLst>
                    <a:ext uri="{9D8B030D-6E8A-4147-A177-3AD203B41FA5}">
                      <a16:colId xmlns="" xmlns:a16="http://schemas.microsoft.com/office/drawing/2014/main" val="3667026621"/>
                    </a:ext>
                  </a:extLst>
                </a:gridCol>
                <a:gridCol w="4038600">
                  <a:extLst>
                    <a:ext uri="{9D8B030D-6E8A-4147-A177-3AD203B41FA5}">
                      <a16:colId xmlns="" xmlns:a16="http://schemas.microsoft.com/office/drawing/2014/main" val="1798862863"/>
                    </a:ext>
                  </a:extLst>
                </a:gridCol>
              </a:tblGrid>
              <a:tr h="709760">
                <a:tc>
                  <a:txBody>
                    <a:bodyPr/>
                    <a:lstStyle/>
                    <a:p>
                      <a:r>
                        <a:rPr lang="en-US" sz="3700" b="0" dirty="0">
                          <a:latin typeface="Times New Roman" charset="0"/>
                        </a:rPr>
                        <a:t>Old </a:t>
                      </a:r>
                      <a:r>
                        <a:rPr lang="en-US" sz="3700" b="0" dirty="0" smtClean="0">
                          <a:latin typeface="Times New Roman" charset="0"/>
                        </a:rPr>
                        <a:t>Algorithm </a:t>
                      </a:r>
                      <a:r>
                        <a:rPr lang="en-US" sz="3700" b="0" dirty="0">
                          <a:latin typeface="Times New Roman" charset="0"/>
                        </a:rPr>
                        <a:t>(A)</a:t>
                      </a:r>
                    </a:p>
                  </a:txBody>
                  <a:tcPr marL="151036" marR="151036" marT="75518" marB="75518"/>
                </a:tc>
                <a:tc>
                  <a:txBody>
                    <a:bodyPr/>
                    <a:lstStyle/>
                    <a:p>
                      <a:r>
                        <a:rPr lang="en-US" sz="3700" b="0" dirty="0">
                          <a:latin typeface="Times New Roman" charset="0"/>
                        </a:rPr>
                        <a:t>New Algorithm (B) </a:t>
                      </a:r>
                      <a:r>
                        <a:rPr lang="en-US" sz="3700" dirty="0">
                          <a:latin typeface="Times New Roman" charset="0"/>
                        </a:rPr>
                        <a:t> </a:t>
                      </a:r>
                    </a:p>
                  </a:txBody>
                  <a:tcPr marL="151036" marR="151036" marT="75518" marB="75518"/>
                </a:tc>
                <a:extLst>
                  <a:ext uri="{0D108BD9-81ED-4DB2-BD59-A6C34878D82A}">
                    <a16:rowId xmlns="" xmlns:a16="http://schemas.microsoft.com/office/drawing/2014/main" val="3742711454"/>
                  </a:ext>
                </a:extLst>
              </a:tr>
              <a:tr h="709760">
                <a:tc>
                  <a:txBody>
                    <a:bodyPr/>
                    <a:lstStyle/>
                    <a:p>
                      <a:r>
                        <a:rPr lang="en-US" sz="3700" dirty="0">
                          <a:latin typeface="Times New Roman" charset="0"/>
                        </a:rPr>
                        <a:t>50/1000 </a:t>
                      </a:r>
                      <a:r>
                        <a:rPr lang="en-US" sz="3700" b="1" dirty="0">
                          <a:latin typeface="Times New Roman" charset="0"/>
                        </a:rPr>
                        <a:t>(5%) </a:t>
                      </a:r>
                    </a:p>
                  </a:txBody>
                  <a:tcPr marL="151036" marR="151036" marT="75518" marB="75518"/>
                </a:tc>
                <a:tc>
                  <a:txBody>
                    <a:bodyPr/>
                    <a:lstStyle/>
                    <a:p>
                      <a:r>
                        <a:rPr lang="en-US" sz="3700" dirty="0">
                          <a:latin typeface="Times New Roman" charset="0"/>
                        </a:rPr>
                        <a:t>54/1000 </a:t>
                      </a:r>
                      <a:r>
                        <a:rPr lang="en-US" sz="3700" b="1" dirty="0">
                          <a:latin typeface="Times New Roman" charset="0"/>
                        </a:rPr>
                        <a:t>(5.4%) </a:t>
                      </a:r>
                    </a:p>
                  </a:txBody>
                  <a:tcPr marL="151036" marR="151036" marT="75518" marB="75518"/>
                </a:tc>
                <a:extLst>
                  <a:ext uri="{0D108BD9-81ED-4DB2-BD59-A6C34878D82A}">
                    <a16:rowId xmlns="" xmlns:a16="http://schemas.microsoft.com/office/drawing/2014/main" val="373630828"/>
                  </a:ext>
                </a:extLst>
              </a:tr>
            </a:tbl>
          </a:graphicData>
        </a:graphic>
      </p:graphicFrame>
      <p:sp>
        <p:nvSpPr>
          <p:cNvPr id="5" name="TextBox 4"/>
          <p:cNvSpPr txBox="1"/>
          <p:nvPr/>
        </p:nvSpPr>
        <p:spPr>
          <a:xfrm>
            <a:off x="350837" y="5848199"/>
            <a:ext cx="10134600"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users of the Store tend to be different from new users</a:t>
            </a:r>
            <a:endParaRPr lang="en-US" dirty="0"/>
          </a:p>
        </p:txBody>
      </p:sp>
      <p:sp>
        <p:nvSpPr>
          <p:cNvPr id="3" name="Text Placeholder 2"/>
          <p:cNvSpPr>
            <a:spLocks noGrp="1"/>
          </p:cNvSpPr>
          <p:nvPr>
            <p:ph type="body" sz="quarter" idx="10"/>
          </p:nvPr>
        </p:nvSpPr>
        <p:spPr>
          <a:xfrm>
            <a:off x="274638" y="1853092"/>
            <a:ext cx="11887200" cy="738664"/>
          </a:xfrm>
        </p:spPr>
        <p:txBody>
          <a:bodyPr/>
          <a:lstStyle/>
          <a:p>
            <a:r>
              <a:rPr lang="en-US" dirty="0" smtClean="0"/>
              <a:t>So let us look at CTR separately.</a:t>
            </a:r>
            <a:endParaRPr lang="en-US" dirty="0"/>
          </a:p>
        </p:txBody>
      </p:sp>
      <p:graphicFrame>
        <p:nvGraphicFramePr>
          <p:cNvPr id="5" name="Table 4"/>
          <p:cNvGraphicFramePr/>
          <p:nvPr>
            <p:extLst>
              <p:ext uri="{D42A27DB-BD31-4B8C-83A1-F6EECF244321}">
                <p14:modId xmlns:p14="http://schemas.microsoft.com/office/powerpoint/2010/main" val="3923052873"/>
              </p:ext>
            </p:extLst>
          </p:nvPr>
        </p:nvGraphicFramePr>
        <p:xfrm>
          <a:off x="427173" y="2659062"/>
          <a:ext cx="9220064" cy="1470879"/>
        </p:xfrm>
        <a:graphic>
          <a:graphicData uri="http://schemas.openxmlformats.org/drawingml/2006/table">
            <a:tbl>
              <a:tblPr firstRow="1" bandRow="1">
                <a:tableStyleId>{5C22544A-7EE6-4342-B048-85BDC9FD1C3A}</a:tableStyleId>
              </a:tblPr>
              <a:tblGrid>
                <a:gridCol w="4610032">
                  <a:extLst>
                    <a:ext uri="{9D8B030D-6E8A-4147-A177-3AD203B41FA5}">
                      <a16:colId xmlns="" xmlns:a16="http://schemas.microsoft.com/office/drawing/2014/main" val="3667026621"/>
                    </a:ext>
                  </a:extLst>
                </a:gridCol>
                <a:gridCol w="4610032">
                  <a:extLst>
                    <a:ext uri="{9D8B030D-6E8A-4147-A177-3AD203B41FA5}">
                      <a16:colId xmlns="" xmlns:a16="http://schemas.microsoft.com/office/drawing/2014/main" val="1798862863"/>
                    </a:ext>
                  </a:extLst>
                </a:gridCol>
              </a:tblGrid>
              <a:tr h="594303">
                <a:tc>
                  <a:txBody>
                    <a:bodyPr/>
                    <a:lstStyle/>
                    <a:p>
                      <a:r>
                        <a:rPr lang="en-US" sz="3700" b="0" dirty="0">
                          <a:latin typeface="Times New Roman" charset="0"/>
                        </a:rPr>
                        <a:t>Old </a:t>
                      </a:r>
                      <a:r>
                        <a:rPr lang="en-US" sz="3700" b="0" dirty="0" smtClean="0">
                          <a:latin typeface="Times New Roman" charset="0"/>
                        </a:rPr>
                        <a:t>Algorithm </a:t>
                      </a:r>
                      <a:r>
                        <a:rPr lang="en-US" sz="3700" b="0" dirty="0">
                          <a:latin typeface="Times New Roman" charset="0"/>
                        </a:rPr>
                        <a:t>(A)</a:t>
                      </a:r>
                    </a:p>
                  </a:txBody>
                  <a:tcPr marL="129703" marR="129703" marT="64851" marB="64851"/>
                </a:tc>
                <a:tc>
                  <a:txBody>
                    <a:bodyPr/>
                    <a:lstStyle/>
                    <a:p>
                      <a:r>
                        <a:rPr lang="en-US" sz="3700" b="0" dirty="0">
                          <a:latin typeface="Times New Roman" charset="0"/>
                        </a:rPr>
                        <a:t>New </a:t>
                      </a:r>
                      <a:r>
                        <a:rPr lang="en-US" sz="3700" b="0" dirty="0" smtClean="0">
                          <a:latin typeface="Times New Roman" charset="0"/>
                        </a:rPr>
                        <a:t>Algorithm </a:t>
                      </a:r>
                      <a:r>
                        <a:rPr lang="en-US" sz="3700" b="0" dirty="0">
                          <a:latin typeface="Times New Roman" charset="0"/>
                        </a:rPr>
                        <a:t>(B)  </a:t>
                      </a:r>
                    </a:p>
                  </a:txBody>
                  <a:tcPr marL="129703" marR="129703" marT="64851" marB="64851"/>
                </a:tc>
                <a:extLst>
                  <a:ext uri="{0D108BD9-81ED-4DB2-BD59-A6C34878D82A}">
                    <a16:rowId xmlns="" xmlns:a16="http://schemas.microsoft.com/office/drawing/2014/main" val="3742711454"/>
                  </a:ext>
                </a:extLst>
              </a:tr>
              <a:tr h="777297">
                <a:tc>
                  <a:txBody>
                    <a:bodyPr/>
                    <a:lstStyle/>
                    <a:p>
                      <a:r>
                        <a:rPr lang="en-US" sz="3700" dirty="0">
                          <a:latin typeface="Times New Roman" charset="0"/>
                        </a:rPr>
                        <a:t>10/400 </a:t>
                      </a:r>
                      <a:r>
                        <a:rPr lang="en-US" sz="3700" b="1" dirty="0">
                          <a:latin typeface="Times New Roman" charset="0"/>
                        </a:rPr>
                        <a:t>(2.5%) </a:t>
                      </a:r>
                    </a:p>
                  </a:txBody>
                  <a:tcPr marL="129703" marR="129703" marT="64851" marB="64851"/>
                </a:tc>
                <a:tc>
                  <a:txBody>
                    <a:bodyPr/>
                    <a:lstStyle/>
                    <a:p>
                      <a:r>
                        <a:rPr lang="en-US" sz="3700" dirty="0">
                          <a:latin typeface="Times New Roman" charset="0"/>
                        </a:rPr>
                        <a:t>4/200 </a:t>
                      </a:r>
                      <a:r>
                        <a:rPr lang="en-US" sz="3700" b="1" dirty="0">
                          <a:latin typeface="Times New Roman" charset="0"/>
                        </a:rPr>
                        <a:t>(2%) </a:t>
                      </a:r>
                    </a:p>
                  </a:txBody>
                  <a:tcPr marL="129703" marR="129703" marT="64851" marB="64851"/>
                </a:tc>
                <a:extLst>
                  <a:ext uri="{0D108BD9-81ED-4DB2-BD59-A6C34878D82A}">
                    <a16:rowId xmlns=""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649092097"/>
              </p:ext>
            </p:extLst>
          </p:nvPr>
        </p:nvGraphicFramePr>
        <p:xfrm>
          <a:off x="427037" y="4716462"/>
          <a:ext cx="9227958" cy="1503891"/>
        </p:xfrm>
        <a:graphic>
          <a:graphicData uri="http://schemas.openxmlformats.org/drawingml/2006/table">
            <a:tbl>
              <a:tblPr firstRow="1" bandRow="1">
                <a:tableStyleId>{5C22544A-7EE6-4342-B048-85BDC9FD1C3A}</a:tableStyleId>
              </a:tblPr>
              <a:tblGrid>
                <a:gridCol w="4613979">
                  <a:extLst>
                    <a:ext uri="{9D8B030D-6E8A-4147-A177-3AD203B41FA5}">
                      <a16:colId xmlns="" xmlns:a16="http://schemas.microsoft.com/office/drawing/2014/main" val="3667026621"/>
                    </a:ext>
                  </a:extLst>
                </a:gridCol>
                <a:gridCol w="4613979">
                  <a:extLst>
                    <a:ext uri="{9D8B030D-6E8A-4147-A177-3AD203B41FA5}">
                      <a16:colId xmlns="" xmlns:a16="http://schemas.microsoft.com/office/drawing/2014/main" val="1798862863"/>
                    </a:ext>
                  </a:extLst>
                </a:gridCol>
              </a:tblGrid>
              <a:tr h="684026">
                <a:tc>
                  <a:txBody>
                    <a:bodyPr/>
                    <a:lstStyle/>
                    <a:p>
                      <a:r>
                        <a:rPr lang="en-US" sz="3700" b="0" dirty="0">
                          <a:latin typeface="Times New Roman" charset="0"/>
                        </a:rPr>
                        <a:t>Old </a:t>
                      </a:r>
                      <a:r>
                        <a:rPr lang="en-US" sz="3700" b="0" dirty="0" smtClean="0">
                          <a:latin typeface="Times New Roman" charset="0"/>
                        </a:rPr>
                        <a:t>Algorithm </a:t>
                      </a:r>
                      <a:r>
                        <a:rPr lang="en-US" sz="3700" b="0" dirty="0">
                          <a:latin typeface="Times New Roman" charset="0"/>
                        </a:rPr>
                        <a:t>(A)</a:t>
                      </a:r>
                    </a:p>
                  </a:txBody>
                  <a:tcPr marL="155644" marR="155644" marT="77821" marB="77821"/>
                </a:tc>
                <a:tc>
                  <a:txBody>
                    <a:bodyPr/>
                    <a:lstStyle/>
                    <a:p>
                      <a:r>
                        <a:rPr lang="en-US" sz="3700" b="0" dirty="0">
                          <a:latin typeface="Times New Roman" charset="0"/>
                        </a:rPr>
                        <a:t>New Algorithm (B)  </a:t>
                      </a:r>
                    </a:p>
                  </a:txBody>
                  <a:tcPr marL="155644" marR="155644" marT="77821" marB="77821"/>
                </a:tc>
                <a:extLst>
                  <a:ext uri="{0D108BD9-81ED-4DB2-BD59-A6C34878D82A}">
                    <a16:rowId xmlns="" xmlns:a16="http://schemas.microsoft.com/office/drawing/2014/main" val="3742711454"/>
                  </a:ext>
                </a:extLst>
              </a:tr>
              <a:tr h="784369">
                <a:tc>
                  <a:txBody>
                    <a:bodyPr/>
                    <a:lstStyle/>
                    <a:p>
                      <a:r>
                        <a:rPr lang="en-US" sz="3700" dirty="0">
                          <a:latin typeface="Times New Roman" charset="0"/>
                        </a:rPr>
                        <a:t>40/600 </a:t>
                      </a:r>
                      <a:r>
                        <a:rPr lang="en-US" sz="3700" b="1" dirty="0">
                          <a:latin typeface="Times New Roman" charset="0"/>
                        </a:rPr>
                        <a:t>(6.6%)</a:t>
                      </a:r>
                    </a:p>
                  </a:txBody>
                  <a:tcPr marL="155644" marR="155644" marT="77821" marB="77821"/>
                </a:tc>
                <a:tc>
                  <a:txBody>
                    <a:bodyPr/>
                    <a:lstStyle/>
                    <a:p>
                      <a:r>
                        <a:rPr lang="en-US" sz="3700" dirty="0">
                          <a:latin typeface="Times New Roman" charset="0"/>
                        </a:rPr>
                        <a:t>50/800 </a:t>
                      </a:r>
                      <a:r>
                        <a:rPr lang="en-US" sz="3700" b="1" dirty="0">
                          <a:latin typeface="Times New Roman" charset="0"/>
                        </a:rPr>
                        <a:t>(6.2%)</a:t>
                      </a:r>
                    </a:p>
                  </a:txBody>
                  <a:tcPr marL="155644" marR="155644" marT="77821" marB="77821"/>
                </a:tc>
                <a:extLst>
                  <a:ext uri="{0D108BD9-81ED-4DB2-BD59-A6C34878D82A}">
                    <a16:rowId xmlns="" xmlns:a16="http://schemas.microsoft.com/office/drawing/2014/main" val="4069878089"/>
                  </a:ext>
                </a:extLst>
              </a:tr>
            </a:tbl>
          </a:graphicData>
        </a:graphic>
      </p:graphicFrame>
      <p:sp>
        <p:nvSpPr>
          <p:cNvPr id="7" name="TextBox 6"/>
          <p:cNvSpPr txBox="1"/>
          <p:nvPr/>
        </p:nvSpPr>
        <p:spPr>
          <a:xfrm>
            <a:off x="9723437" y="2811462"/>
            <a:ext cx="2667000"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High-activity Users</a:t>
            </a:r>
          </a:p>
        </p:txBody>
      </p:sp>
      <p:sp>
        <p:nvSpPr>
          <p:cNvPr id="8" name="TextBox 7"/>
          <p:cNvSpPr txBox="1"/>
          <p:nvPr/>
        </p:nvSpPr>
        <p:spPr>
          <a:xfrm>
            <a:off x="9647237" y="4906200"/>
            <a:ext cx="2680688" cy="1181862"/>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Low-activity Users</a:t>
            </a:r>
          </a:p>
        </p:txBody>
      </p:sp>
    </p:spTree>
    <p:extLst>
      <p:ext uri="{BB962C8B-B14F-4D97-AF65-F5344CB8AC3E}">
        <p14:creationId xmlns:p14="http://schemas.microsoft.com/office/powerpoint/2010/main" val="284110152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592262"/>
            <a:ext cx="11887200" cy="5096780"/>
          </a:xfrm>
        </p:spPr>
        <p:txBody>
          <a:bodyPr/>
          <a:lstStyle/>
          <a:p>
            <a:r>
              <a:rPr lang="en-US" dirty="0"/>
              <a:t>What is causal inference? Why should we care?</a:t>
            </a:r>
          </a:p>
          <a:p>
            <a:pPr lvl="1"/>
            <a:r>
              <a:rPr lang="en-US" dirty="0"/>
              <a:t>Predictive algorithms depend on correlations.</a:t>
            </a:r>
          </a:p>
          <a:p>
            <a:pPr lvl="1"/>
            <a:r>
              <a:rPr lang="en-US" dirty="0"/>
              <a:t>Correlations alone are a dangerous path to actionable insights.</a:t>
            </a:r>
          </a:p>
          <a:p>
            <a:pPr marL="342900" lvl="1" indent="0">
              <a:buNone/>
            </a:pPr>
            <a:r>
              <a:rPr lang="en-US" dirty="0"/>
              <a:t>	</a:t>
            </a:r>
          </a:p>
          <a:p>
            <a:pPr lvl="0"/>
            <a:r>
              <a:rPr lang="en-US" dirty="0"/>
              <a:t>Learn about reasoning with graphical models and methods for causal inference.</a:t>
            </a:r>
          </a:p>
          <a:p>
            <a:pPr lvl="0"/>
            <a:r>
              <a:rPr lang="en-US" dirty="0"/>
              <a:t>These methods are also practical. We will apply them to estimate the impact of a recommendation </a:t>
            </a:r>
            <a:r>
              <a:rPr lang="en-US" dirty="0" smtClean="0"/>
              <a:t>system.</a:t>
            </a:r>
            <a:endParaRPr lang="en-US" dirty="0"/>
          </a:p>
          <a:p>
            <a:pPr lvl="0"/>
            <a:endParaRPr lang="en-US" dirty="0"/>
          </a:p>
        </p:txBody>
      </p:sp>
      <p:sp>
        <p:nvSpPr>
          <p:cNvPr id="2" name="Title 1"/>
          <p:cNvSpPr>
            <a:spLocks noGrp="1"/>
          </p:cNvSpPr>
          <p:nvPr>
            <p:ph type="title"/>
          </p:nvPr>
        </p:nvSpPr>
        <p:spPr/>
        <p:txBody>
          <a:bodyPr/>
          <a:lstStyle/>
          <a:p>
            <a:r>
              <a:rPr lang="en-US" dirty="0" smtClean="0"/>
              <a:t>Session Objectives and Takeaways</a:t>
            </a:r>
            <a:br>
              <a:rPr lang="en-US" dirty="0" smtClean="0"/>
            </a:b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48232" y="6164262"/>
            <a:ext cx="10570605" cy="762000"/>
          </a:xfrm>
          <a:prstGeom prst="rect">
            <a:avLst/>
          </a:prstGeom>
        </p:spPr>
        <p:txBody>
          <a:bodyPr vert="horz" lIns="0" tIns="46630" rIns="0" bIns="46630" rtlCol="0" anchor="t">
            <a:normAutofit/>
          </a:bodyPr>
          <a:lstStyle/>
          <a:p>
            <a:pPr marL="0" indent="0">
              <a:buNone/>
            </a:pPr>
            <a:r>
              <a:rPr lang="en-US" dirty="0" smtClean="0">
                <a:solidFill>
                  <a:schemeClr val="tx1"/>
                </a:solidFill>
              </a:rPr>
              <a:t>Is Algorithm A better?</a:t>
            </a:r>
          </a:p>
        </p:txBody>
      </p:sp>
      <p:sp>
        <p:nvSpPr>
          <p:cNvPr id="2" name="Title 1"/>
          <p:cNvSpPr>
            <a:spLocks noGrp="1"/>
          </p:cNvSpPr>
          <p:nvPr>
            <p:ph type="title"/>
          </p:nvPr>
        </p:nvSpPr>
        <p:spPr/>
        <p:txBody>
          <a:bodyPr/>
          <a:lstStyle/>
          <a:p>
            <a:r>
              <a:rPr lang="en-US" dirty="0" smtClean="0"/>
              <a:t>The Simpson’s paradox</a:t>
            </a:r>
            <a:endParaRPr lang="en-US" dirty="0"/>
          </a:p>
        </p:txBody>
      </p:sp>
      <p:graphicFrame>
        <p:nvGraphicFramePr>
          <p:cNvPr id="4" name="Table 3"/>
          <p:cNvGraphicFramePr/>
          <p:nvPr>
            <p:extLst>
              <p:ext uri="{D42A27DB-BD31-4B8C-83A1-F6EECF244321}">
                <p14:modId xmlns:p14="http://schemas.microsoft.com/office/powerpoint/2010/main" val="4054420772"/>
              </p:ext>
            </p:extLst>
          </p:nvPr>
        </p:nvGraphicFramePr>
        <p:xfrm>
          <a:off x="898676" y="3116262"/>
          <a:ext cx="10120161" cy="3015496"/>
        </p:xfrm>
        <a:graphic>
          <a:graphicData uri="http://schemas.openxmlformats.org/drawingml/2006/table">
            <a:tbl>
              <a:tblPr firstRow="1" bandRow="1">
                <a:tableStyleId>{5C22544A-7EE6-4342-B048-85BDC9FD1C3A}</a:tableStyleId>
              </a:tblPr>
              <a:tblGrid>
                <a:gridCol w="3373387">
                  <a:extLst>
                    <a:ext uri="{9D8B030D-6E8A-4147-A177-3AD203B41FA5}">
                      <a16:colId xmlns="" xmlns:a16="http://schemas.microsoft.com/office/drawing/2014/main" val="3287812313"/>
                    </a:ext>
                  </a:extLst>
                </a:gridCol>
                <a:gridCol w="3373387">
                  <a:extLst>
                    <a:ext uri="{9D8B030D-6E8A-4147-A177-3AD203B41FA5}">
                      <a16:colId xmlns="" xmlns:a16="http://schemas.microsoft.com/office/drawing/2014/main" val="3667026621"/>
                    </a:ext>
                  </a:extLst>
                </a:gridCol>
                <a:gridCol w="3373387">
                  <a:extLst>
                    <a:ext uri="{9D8B030D-6E8A-4147-A177-3AD203B41FA5}">
                      <a16:colId xmlns="" xmlns:a16="http://schemas.microsoft.com/office/drawing/2014/main" val="1798862863"/>
                    </a:ext>
                  </a:extLst>
                </a:gridCol>
              </a:tblGrid>
              <a:tr h="540514">
                <a:tc>
                  <a:txBody>
                    <a:bodyPr/>
                    <a:lstStyle/>
                    <a:p>
                      <a:endParaRPr lang="en-US" sz="2800" b="0" dirty="0">
                        <a:latin typeface="Times New Roman" charset="0"/>
                      </a:endParaRPr>
                    </a:p>
                  </a:txBody>
                  <a:tcPr marL="113795" marR="113795" marT="56897" marB="56897"/>
                </a:tc>
                <a:tc>
                  <a:txBody>
                    <a:bodyPr/>
                    <a:lstStyle/>
                    <a:p>
                      <a:r>
                        <a:rPr lang="en-US" sz="2800" b="0" dirty="0">
                          <a:latin typeface="Times New Roman" charset="0"/>
                        </a:rPr>
                        <a:t>Old algorithm (A)</a:t>
                      </a:r>
                    </a:p>
                  </a:txBody>
                  <a:tcPr marL="113795" marR="113795" marT="56897" marB="56897"/>
                </a:tc>
                <a:tc>
                  <a:txBody>
                    <a:bodyPr/>
                    <a:lstStyle/>
                    <a:p>
                      <a:r>
                        <a:rPr lang="en-US" sz="2800" b="0" dirty="0">
                          <a:latin typeface="Times New Roman" charset="0"/>
                        </a:rPr>
                        <a:t>New Algorithm (B)  </a:t>
                      </a:r>
                    </a:p>
                  </a:txBody>
                  <a:tcPr marL="113795" marR="113795" marT="56897" marB="56897"/>
                </a:tc>
                <a:extLst>
                  <a:ext uri="{0D108BD9-81ED-4DB2-BD59-A6C34878D82A}">
                    <a16:rowId xmlns="" xmlns:a16="http://schemas.microsoft.com/office/drawing/2014/main" val="3742711454"/>
                  </a:ext>
                </a:extLst>
              </a:tr>
              <a:tr h="796564">
                <a:tc>
                  <a:txBody>
                    <a:bodyPr/>
                    <a:lstStyle/>
                    <a:p>
                      <a:r>
                        <a:rPr lang="en-US" sz="2800" dirty="0">
                          <a:latin typeface="Times New Roman" charset="0"/>
                        </a:rPr>
                        <a:t>CTR for Low-Activity users</a:t>
                      </a:r>
                    </a:p>
                  </a:txBody>
                  <a:tcPr marL="113795" marR="113795" marT="56897" marB="56897"/>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113795" marR="113795" marT="56897" marB="56897"/>
                </a:tc>
                <a:tc>
                  <a:txBody>
                    <a:bodyPr/>
                    <a:lstStyle/>
                    <a:p>
                      <a:r>
                        <a:rPr lang="en-US" sz="2800" dirty="0">
                          <a:latin typeface="Times New Roman" charset="0"/>
                        </a:rPr>
                        <a:t>4/200 (2%) </a:t>
                      </a:r>
                    </a:p>
                  </a:txBody>
                  <a:tcPr marL="113795" marR="113795" marT="56897" marB="56897"/>
                </a:tc>
                <a:extLst>
                  <a:ext uri="{0D108BD9-81ED-4DB2-BD59-A6C34878D82A}">
                    <a16:rowId xmlns="" xmlns:a16="http://schemas.microsoft.com/office/drawing/2014/main" val="1745614752"/>
                  </a:ext>
                </a:extLst>
              </a:tr>
              <a:tr h="796564">
                <a:tc>
                  <a:txBody>
                    <a:bodyPr/>
                    <a:lstStyle/>
                    <a:p>
                      <a:r>
                        <a:rPr lang="en-US" sz="2800" dirty="0">
                          <a:latin typeface="Times New Roman" charset="0"/>
                        </a:rPr>
                        <a:t>CTR for High-Activity users</a:t>
                      </a:r>
                    </a:p>
                  </a:txBody>
                  <a:tcPr marL="113795" marR="113795" marT="56897" marB="56897"/>
                </a:tc>
                <a:tc>
                  <a:txBody>
                    <a:bodyPr/>
                    <a:lstStyle/>
                    <a:p>
                      <a:r>
                        <a:rPr lang="en-US" sz="2800" dirty="0">
                          <a:latin typeface="Times New Roman" charset="0"/>
                        </a:rPr>
                        <a:t>40/600 </a:t>
                      </a:r>
                      <a:r>
                        <a:rPr lang="en-US" sz="2800" dirty="0">
                          <a:solidFill>
                            <a:schemeClr val="accent5"/>
                          </a:solidFill>
                          <a:latin typeface="Times New Roman" charset="0"/>
                        </a:rPr>
                        <a:t>(6.6%)</a:t>
                      </a:r>
                    </a:p>
                  </a:txBody>
                  <a:tcPr marL="113795" marR="113795" marT="56897" marB="56897"/>
                </a:tc>
                <a:tc>
                  <a:txBody>
                    <a:bodyPr/>
                    <a:lstStyle/>
                    <a:p>
                      <a:r>
                        <a:rPr lang="en-US" sz="2800" dirty="0">
                          <a:latin typeface="Times New Roman" charset="0"/>
                        </a:rPr>
                        <a:t>50/800 (6.2%)</a:t>
                      </a:r>
                    </a:p>
                  </a:txBody>
                  <a:tcPr marL="113795" marR="113795" marT="56897" marB="56897"/>
                </a:tc>
                <a:extLst>
                  <a:ext uri="{0D108BD9-81ED-4DB2-BD59-A6C34878D82A}">
                    <a16:rowId xmlns="" xmlns:a16="http://schemas.microsoft.com/office/drawing/2014/main" val="4069878089"/>
                  </a:ext>
                </a:extLst>
              </a:tr>
              <a:tr h="461501">
                <a:tc>
                  <a:txBody>
                    <a:bodyPr/>
                    <a:lstStyle/>
                    <a:p>
                      <a:r>
                        <a:rPr lang="en-US" sz="2800" b="1" dirty="0">
                          <a:latin typeface="Times New Roman" charset="0"/>
                        </a:rPr>
                        <a:t>Total CTR </a:t>
                      </a:r>
                    </a:p>
                  </a:txBody>
                  <a:tcPr marL="113795" marR="113795" marT="56897" marB="56897"/>
                </a:tc>
                <a:tc>
                  <a:txBody>
                    <a:bodyPr/>
                    <a:lstStyle/>
                    <a:p>
                      <a:r>
                        <a:rPr lang="en-US" sz="2800" b="1" dirty="0">
                          <a:latin typeface="Times New Roman" charset="0"/>
                        </a:rPr>
                        <a:t>50/1000 (5%) </a:t>
                      </a:r>
                    </a:p>
                  </a:txBody>
                  <a:tcPr marL="113795" marR="113795" marT="56897" marB="56897"/>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113795" marR="113795" marT="56897" marB="56897"/>
                </a:tc>
                <a:extLst>
                  <a:ext uri="{0D108BD9-81ED-4DB2-BD59-A6C34878D82A}">
                    <a16:rowId xmlns="" xmlns:a16="http://schemas.microsoft.com/office/drawing/2014/main" val="373630828"/>
                  </a:ext>
                </a:extLst>
              </a:tr>
            </a:tbl>
          </a:graphicData>
        </a:graphic>
      </p:graphicFrame>
      <p:graphicFrame>
        <p:nvGraphicFramePr>
          <p:cNvPr id="20" name="Chart 19"/>
          <p:cNvGraphicFramePr/>
          <p:nvPr>
            <p:extLst>
              <p:ext uri="{D42A27DB-BD31-4B8C-83A1-F6EECF244321}">
                <p14:modId xmlns:p14="http://schemas.microsoft.com/office/powerpoint/2010/main" val="3900029198"/>
              </p:ext>
            </p:extLst>
          </p:nvPr>
        </p:nvGraphicFramePr>
        <p:xfrm>
          <a:off x="6370637" y="232202"/>
          <a:ext cx="5227638" cy="27549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4027570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4868862"/>
            <a:ext cx="11887200" cy="1969770"/>
          </a:xfrm>
        </p:spPr>
        <p:txBody>
          <a:bodyPr/>
          <a:lstStyle/>
          <a:p>
            <a:pPr marL="0" indent="0">
              <a:buNone/>
            </a:pPr>
            <a:r>
              <a:rPr lang="en-US" dirty="0" smtClean="0"/>
              <a:t>E.g., Algorithm A could have been shown at different times than B. </a:t>
            </a:r>
          </a:p>
          <a:p>
            <a:pPr marL="0" indent="0">
              <a:buNone/>
            </a:pPr>
            <a:r>
              <a:rPr lang="en-US" dirty="0" smtClean="0"/>
              <a:t>There could be other hidden causal variations.</a:t>
            </a:r>
            <a:endParaRPr lang="en-US" dirty="0"/>
          </a:p>
        </p:txBody>
      </p:sp>
      <p:sp>
        <p:nvSpPr>
          <p:cNvPr id="3" name="Title 2"/>
          <p:cNvSpPr>
            <a:spLocks noGrp="1"/>
          </p:cNvSpPr>
          <p:nvPr>
            <p:ph type="title"/>
          </p:nvPr>
        </p:nvSpPr>
        <p:spPr/>
        <p:txBody>
          <a:bodyPr/>
          <a:lstStyle/>
          <a:p>
            <a:r>
              <a:rPr lang="en-US" dirty="0" smtClean="0"/>
              <a:t>May be, may be not.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037" y="1211262"/>
            <a:ext cx="8274511" cy="3674926"/>
          </a:xfrm>
          <a:prstGeom prst="rect">
            <a:avLst/>
          </a:prstGeom>
        </p:spPr>
      </p:pic>
    </p:spTree>
    <p:extLst>
      <p:ext uri="{BB962C8B-B14F-4D97-AF65-F5344CB8AC3E}">
        <p14:creationId xmlns:p14="http://schemas.microsoft.com/office/powerpoint/2010/main" val="36523589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27039" y="1485010"/>
            <a:ext cx="6857998" cy="3841052"/>
          </a:xfrm>
        </p:spPr>
        <p:txBody>
          <a:bodyPr/>
          <a:lstStyle/>
          <a:p>
            <a:r>
              <a:rPr lang="en-US" dirty="0" smtClean="0"/>
              <a:t>Making sense of such data can be too complex.</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837" y="296862"/>
            <a:ext cx="3733800" cy="6378576"/>
          </a:xfrm>
          <a:prstGeom prst="rect">
            <a:avLst/>
          </a:prstGeom>
        </p:spPr>
      </p:pic>
    </p:spTree>
    <p:extLst>
      <p:ext uri="{BB962C8B-B14F-4D97-AF65-F5344CB8AC3E}">
        <p14:creationId xmlns:p14="http://schemas.microsoft.com/office/powerpoint/2010/main" val="144281829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Key Question: </a:t>
            </a:r>
            <a:r>
              <a:rPr lang="en-US" dirty="0" smtClean="0"/>
              <a:t>How </a:t>
            </a:r>
            <a:r>
              <a:rPr lang="en-US" dirty="0"/>
              <a:t>can we systematically formulate, test and estimate causal effects?</a:t>
            </a:r>
          </a:p>
        </p:txBody>
      </p:sp>
      <p:sp>
        <p:nvSpPr>
          <p:cNvPr id="3" name="Content Placeholder 2"/>
          <p:cNvSpPr>
            <a:spLocks noGrp="1"/>
          </p:cNvSpPr>
          <p:nvPr>
            <p:ph type="body" sz="quarter" idx="10"/>
          </p:nvPr>
        </p:nvSpPr>
        <p:spPr>
          <a:xfrm>
            <a:off x="350837" y="1929292"/>
            <a:ext cx="11887200" cy="4615970"/>
          </a:xfrm>
          <a:prstGeom prst="rect">
            <a:avLst/>
          </a:prstGeom>
        </p:spPr>
        <p:txBody>
          <a:bodyPr vert="horz" lIns="0" tIns="46630" rIns="0" bIns="46630" rtlCol="0" anchor="t">
            <a:normAutofit/>
          </a:bodyPr>
          <a:lstStyle/>
          <a:p>
            <a:r>
              <a:rPr lang="en-US" b="1" dirty="0" smtClean="0"/>
              <a:t>Causal inference:  </a:t>
            </a:r>
            <a:r>
              <a:rPr lang="en-US" dirty="0"/>
              <a:t>P</a:t>
            </a:r>
            <a:r>
              <a:rPr lang="en-US" dirty="0" smtClean="0"/>
              <a:t>rincipled basis for both experimental and non-experimental methods.</a:t>
            </a:r>
          </a:p>
          <a:p>
            <a:endParaRPr lang="en-US" dirty="0" smtClean="0"/>
          </a:p>
          <a:p>
            <a:r>
              <a:rPr lang="en-US" dirty="0" smtClean="0"/>
              <a:t>Aside</a:t>
            </a:r>
            <a:r>
              <a:rPr lang="en-US" dirty="0"/>
              <a:t>: Such questions form the basis of </a:t>
            </a:r>
            <a:r>
              <a:rPr lang="en-US" dirty="0" smtClean="0"/>
              <a:t>almost all scientific </a:t>
            </a:r>
            <a:r>
              <a:rPr lang="en-US" dirty="0"/>
              <a:t>inquiry.</a:t>
            </a:r>
          </a:p>
          <a:p>
            <a:pPr lvl="1"/>
            <a:r>
              <a:rPr lang="en-US" sz="2800" dirty="0" smtClean="0">
                <a:latin typeface="+mj-lt"/>
              </a:rPr>
              <a:t>E.g., occur </a:t>
            </a:r>
            <a:r>
              <a:rPr lang="en-US" sz="2800" dirty="0">
                <a:latin typeface="+mj-lt"/>
              </a:rPr>
              <a:t>in medicine </a:t>
            </a:r>
            <a:r>
              <a:rPr lang="en-US" sz="2800" dirty="0" smtClean="0">
                <a:latin typeface="+mj-lt"/>
              </a:rPr>
              <a:t>(drug trials, effect </a:t>
            </a:r>
            <a:r>
              <a:rPr lang="en-US" sz="2800" dirty="0">
                <a:latin typeface="+mj-lt"/>
              </a:rPr>
              <a:t>of </a:t>
            </a:r>
            <a:r>
              <a:rPr lang="en-US" sz="2800" dirty="0" smtClean="0">
                <a:latin typeface="+mj-lt"/>
              </a:rPr>
              <a:t>a drug</a:t>
            </a:r>
            <a:r>
              <a:rPr lang="en-US" sz="2800" dirty="0">
                <a:latin typeface="+mj-lt"/>
              </a:rPr>
              <a:t>), social sciences (effect of a certain policy), and genetics (effect of </a:t>
            </a:r>
            <a:r>
              <a:rPr lang="en-US" sz="2800" dirty="0" smtClean="0">
                <a:latin typeface="+mj-lt"/>
              </a:rPr>
              <a:t>genes </a:t>
            </a:r>
            <a:r>
              <a:rPr lang="en-US" sz="2800" dirty="0">
                <a:latin typeface="+mj-lt"/>
              </a:rPr>
              <a:t>on disease</a:t>
            </a:r>
            <a:r>
              <a:rPr lang="en-US" sz="2800" dirty="0" smtClean="0">
                <a:latin typeface="+mj-lt"/>
              </a:rPr>
              <a:t>).</a:t>
            </a:r>
            <a:endParaRPr lang="en-US" sz="2800" dirty="0">
              <a:latin typeface="+mj-lt"/>
            </a:endParaRPr>
          </a:p>
          <a:p>
            <a:pPr marL="0" indent="0">
              <a:buNone/>
            </a:pPr>
            <a:r>
              <a:rPr lang="en-US" dirty="0"/>
              <a:t> </a:t>
            </a:r>
          </a:p>
        </p:txBody>
      </p:sp>
    </p:spTree>
    <p:extLst>
      <p:ext uri="{BB962C8B-B14F-4D97-AF65-F5344CB8AC3E}">
        <p14:creationId xmlns:p14="http://schemas.microsoft.com/office/powerpoint/2010/main" val="34404229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 to </a:t>
            </a:r>
            <a:r>
              <a:rPr lang="en-US" i="1" dirty="0" smtClean="0"/>
              <a:t>cause</a:t>
            </a:r>
            <a:r>
              <a:rPr lang="en-US" dirty="0" smtClean="0"/>
              <a:t>?</a:t>
            </a:r>
            <a:endParaRPr lang="en-US" dirty="0"/>
          </a:p>
        </p:txBody>
      </p:sp>
      <p:sp>
        <p:nvSpPr>
          <p:cNvPr id="3" name="Text Placeholder 2"/>
          <p:cNvSpPr>
            <a:spLocks noGrp="1"/>
          </p:cNvSpPr>
          <p:nvPr>
            <p:ph type="body" sz="quarter" idx="10"/>
          </p:nvPr>
        </p:nvSpPr>
        <p:spPr>
          <a:xfrm>
            <a:off x="274638" y="1212850"/>
            <a:ext cx="11887200" cy="5298374"/>
          </a:xfrm>
        </p:spPr>
        <p:txBody>
          <a:bodyPr/>
          <a:lstStyle/>
          <a:p>
            <a:r>
              <a:rPr lang="en-US" dirty="0"/>
              <a:t>A big philosophical debate (since the times of Aristotle, Hume and others</a:t>
            </a:r>
            <a:r>
              <a:rPr lang="en-US" dirty="0" smtClean="0"/>
              <a:t>).</a:t>
            </a:r>
            <a:endParaRPr lang="en-US" dirty="0"/>
          </a:p>
          <a:p>
            <a:endParaRPr lang="en-US" sz="1700" dirty="0"/>
          </a:p>
          <a:p>
            <a:pPr marL="342900" lvl="1"/>
            <a:r>
              <a:rPr lang="en-US" sz="3500" b="1" dirty="0" smtClean="0">
                <a:latin typeface="+mj-lt"/>
              </a:rPr>
              <a:t>Practical meaning:</a:t>
            </a:r>
            <a:r>
              <a:rPr lang="en-US" sz="3500" dirty="0" smtClean="0">
                <a:latin typeface="+mj-lt"/>
              </a:rPr>
              <a:t> </a:t>
            </a:r>
            <a:r>
              <a:rPr lang="en-US" sz="3500" dirty="0">
                <a:latin typeface="+mj-lt"/>
              </a:rPr>
              <a:t>X causes Y </a:t>
            </a:r>
            <a:r>
              <a:rPr lang="en-US" sz="3500" dirty="0" err="1">
                <a:latin typeface="+mj-lt"/>
              </a:rPr>
              <a:t>iff</a:t>
            </a:r>
            <a:r>
              <a:rPr lang="en-US" sz="3500" dirty="0">
                <a:latin typeface="+mj-lt"/>
              </a:rPr>
              <a:t> </a:t>
            </a:r>
            <a:endParaRPr lang="en-US" sz="3500" dirty="0" smtClean="0">
              <a:latin typeface="+mj-lt"/>
            </a:endParaRPr>
          </a:p>
          <a:p>
            <a:pPr marL="342900" lvl="1"/>
            <a:r>
              <a:rPr lang="en-US" sz="3500" dirty="0">
                <a:latin typeface="+mj-lt"/>
              </a:rPr>
              <a:t>	</a:t>
            </a:r>
            <a:r>
              <a:rPr lang="en-US" sz="3500" dirty="0" smtClean="0">
                <a:latin typeface="+mj-lt"/>
              </a:rPr>
              <a:t>changing </a:t>
            </a:r>
            <a:r>
              <a:rPr lang="en-US" sz="3500" dirty="0">
                <a:latin typeface="+mj-lt"/>
              </a:rPr>
              <a:t>X leads to a change in Y, </a:t>
            </a:r>
            <a:endParaRPr lang="en-US" sz="3500" dirty="0" smtClean="0">
              <a:latin typeface="+mj-lt"/>
            </a:endParaRPr>
          </a:p>
          <a:p>
            <a:pPr marL="342900" lvl="1"/>
            <a:r>
              <a:rPr lang="en-US" sz="3500" dirty="0">
                <a:latin typeface="+mj-lt"/>
              </a:rPr>
              <a:t>	</a:t>
            </a:r>
            <a:r>
              <a:rPr lang="en-US" sz="3500" dirty="0" smtClean="0">
                <a:latin typeface="+mj-lt"/>
              </a:rPr>
              <a:t>keeping </a:t>
            </a:r>
            <a:r>
              <a:rPr lang="en-US" sz="3500" dirty="0">
                <a:latin typeface="+mj-lt"/>
              </a:rPr>
              <a:t>everything else constant</a:t>
            </a:r>
            <a:r>
              <a:rPr lang="en-US" sz="3500" dirty="0" smtClean="0">
                <a:latin typeface="+mj-lt"/>
              </a:rPr>
              <a:t>.</a:t>
            </a:r>
          </a:p>
          <a:p>
            <a:pPr marL="342900" lvl="1"/>
            <a:endParaRPr lang="en-US" sz="3500" dirty="0">
              <a:latin typeface="+mj-lt"/>
            </a:endParaRPr>
          </a:p>
          <a:p>
            <a:pPr marL="342900" lvl="1"/>
            <a:r>
              <a:rPr lang="en-US" sz="3500" dirty="0" smtClean="0">
                <a:latin typeface="+mj-lt"/>
              </a:rPr>
              <a:t>The </a:t>
            </a:r>
            <a:r>
              <a:rPr lang="en-US" sz="3500" b="1" dirty="0" smtClean="0">
                <a:latin typeface="+mj-lt"/>
              </a:rPr>
              <a:t>causal effect </a:t>
            </a:r>
            <a:r>
              <a:rPr lang="en-US" sz="3500" dirty="0" smtClean="0">
                <a:latin typeface="+mj-lt"/>
              </a:rPr>
              <a:t>is the magnitude by which Y is changed by a unit change in X.</a:t>
            </a:r>
            <a:endParaRPr lang="en-US" sz="3500" dirty="0">
              <a:latin typeface="+mj-lt"/>
            </a:endParaRPr>
          </a:p>
          <a:p>
            <a:pPr marL="342900" lvl="1"/>
            <a:endParaRPr lang="en-US" sz="1600" dirty="0"/>
          </a:p>
        </p:txBody>
      </p:sp>
    </p:spTree>
    <p:extLst>
      <p:ext uri="{BB962C8B-B14F-4D97-AF65-F5344CB8AC3E}">
        <p14:creationId xmlns:p14="http://schemas.microsoft.com/office/powerpoint/2010/main" val="29925934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hard?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7848182" y="817092"/>
                <a:ext cx="4588293" cy="1181862"/>
              </a:xfrm>
            </p:spPr>
            <p:txBody>
              <a:bodyPr/>
              <a:lstStyle/>
              <a:p>
                <a:r>
                  <a:rPr lang="en-US" dirty="0" smtClean="0"/>
                  <a:t>Naïve estimate</a:t>
                </a:r>
              </a:p>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𝑛𝑒𝑤</m:t>
                          </m:r>
                        </m:sub>
                      </m:sSub>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𝑌</m:t>
                          </m:r>
                        </m:e>
                        <m:sub>
                          <m:r>
                            <a:rPr lang="en-US" sz="3200" b="0" i="1" smtClean="0">
                              <a:latin typeface="Cambria Math" panose="02040503050406030204" pitchFamily="18" charset="0"/>
                            </a:rPr>
                            <m:t>𝑜𝑙𝑑</m:t>
                          </m:r>
                        </m:sub>
                      </m:sSub>
                      <m:r>
                        <a:rPr lang="en-US" sz="3200" b="0" i="1" smtClean="0">
                          <a:latin typeface="Cambria Math" panose="02040503050406030204" pitchFamily="18" charset="0"/>
                        </a:rPr>
                        <m:t>(</m:t>
                      </m:r>
                      <m:r>
                        <a:rPr lang="en-US" sz="3200" b="0" i="1" smtClean="0">
                          <a:latin typeface="Cambria Math" panose="02040503050406030204" pitchFamily="18" charset="0"/>
                        </a:rPr>
                        <m:t>𝑡</m:t>
                      </m:r>
                      <m:r>
                        <a:rPr lang="en-US" sz="3200" b="0" i="1" smtClean="0">
                          <a:latin typeface="Cambria Math" panose="02040503050406030204" pitchFamily="18" charset="0"/>
                        </a:rPr>
                        <m:t>−1)</m:t>
                      </m:r>
                    </m:oMath>
                  </m:oMathPara>
                </a14:m>
                <a:endParaRPr lang="en-US" sz="3200" dirty="0" smtClean="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7848182" y="817092"/>
                <a:ext cx="4588293" cy="1181862"/>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7875684" y="2620200"/>
                <a:ext cx="4057553" cy="11818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Causal estimate</a:t>
                </a:r>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𝑛𝑒𝑤</m:t>
                          </m:r>
                        </m:sub>
                      </m:sSub>
                      <m:r>
                        <a:rPr lang="en-US" sz="3200" i="1" smtClean="0">
                          <a:latin typeface="Cambria Math" panose="02040503050406030204" pitchFamily="18" charset="0"/>
                        </a:rPr>
                        <m:t>(</m:t>
                      </m:r>
                      <m:r>
                        <a:rPr lang="en-US" sz="3200" i="1" smtClean="0">
                          <a:latin typeface="Cambria Math" panose="02040503050406030204" pitchFamily="18" charset="0"/>
                        </a:rPr>
                        <m:t>𝑡</m:t>
                      </m:r>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𝑜𝑙𝑑</m:t>
                          </m:r>
                        </m:sub>
                      </m:sSub>
                      <m:r>
                        <a:rPr lang="en-US" sz="3200" i="1" smtClean="0">
                          <a:latin typeface="Cambria Math" panose="02040503050406030204" pitchFamily="18" charset="0"/>
                        </a:rPr>
                        <m:t>(</m:t>
                      </m:r>
                      <m:r>
                        <a:rPr lang="en-US" sz="3200" b="0" i="1" smtClean="0">
                          <a:latin typeface="Cambria Math" panose="02040503050406030204" pitchFamily="18" charset="0"/>
                        </a:rPr>
                        <m:t>𝑡</m:t>
                      </m:r>
                      <m:r>
                        <a:rPr lang="en-US" sz="3200" i="1" smtClean="0">
                          <a:latin typeface="Cambria Math" panose="02040503050406030204" pitchFamily="18" charset="0"/>
                        </a:rPr>
                        <m:t>)</m:t>
                      </m:r>
                    </m:oMath>
                  </m:oMathPara>
                </a14:m>
                <a:endParaRPr lang="en-US" sz="3200" dirty="0" smtClean="0"/>
              </a:p>
            </p:txBody>
          </p:sp>
        </mc:Choice>
        <mc:Fallback xmlns="">
          <p:sp>
            <p:nvSpPr>
              <p:cNvPr id="18" name="Text Placeholder 2"/>
              <p:cNvSpPr txBox="1">
                <a:spLocks noRot="1" noChangeAspect="1" noMove="1" noResize="1" noEditPoints="1" noAdjustHandles="1" noChangeArrowheads="1" noChangeShapeType="1" noTextEdit="1"/>
              </p:cNvSpPr>
              <p:nvPr/>
            </p:nvSpPr>
            <p:spPr>
              <a:xfrm>
                <a:off x="7875684" y="2620200"/>
                <a:ext cx="4057553" cy="1181862"/>
              </a:xfrm>
              <a:prstGeom prst="rect">
                <a:avLst/>
              </a:prstGeom>
              <a:blipFill rotWithShape="0">
                <a:blip r:embed="rId3"/>
                <a:stretch>
                  <a:fillRect/>
                </a:stretch>
              </a:blipFill>
            </p:spPr>
            <p:txBody>
              <a:bodyPr/>
              <a:lstStyle/>
              <a:p>
                <a:r>
                  <a:rPr lang="en-US">
                    <a:noFill/>
                  </a:rPr>
                  <a:t> </a:t>
                </a:r>
              </a:p>
            </p:txBody>
          </p:sp>
        </mc:Fallback>
      </mc:AlternateContent>
      <p:sp>
        <p:nvSpPr>
          <p:cNvPr id="24" name="TextBox 23"/>
          <p:cNvSpPr txBox="1"/>
          <p:nvPr/>
        </p:nvSpPr>
        <p:spPr>
          <a:xfrm>
            <a:off x="5598907" y="6344456"/>
            <a:ext cx="214333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7" name="TextBox 16"/>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20" name="TextBox 19"/>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7"/>
                <a:stretch>
                  <a:fillRect/>
                </a:stretch>
              </a:blipFill>
              <a:ln>
                <a:headEnd type="none" w="med" len="med"/>
                <a:tailEnd type="none" w="med" len="med"/>
              </a:ln>
            </p:spPr>
            <p:txBody>
              <a:bodyPr/>
              <a:lstStyle/>
              <a:p>
                <a:r>
                  <a:rPr lang="en-US">
                    <a:noFill/>
                  </a:rPr>
                  <a:t> </a:t>
                </a:r>
              </a:p>
            </p:txBody>
          </p:sp>
        </mc:Fallback>
      </mc:AlternateContent>
      <p:pic>
        <p:nvPicPr>
          <p:cNvPr id="21" name="Picture 20"/>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22" name="Picture 21"/>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26" name="Right Arrow 25"/>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answers to “what if” questions</a:t>
            </a:r>
            <a:endParaRPr lang="en-US" dirty="0"/>
          </a:p>
        </p:txBody>
      </p:sp>
      <p:sp>
        <p:nvSpPr>
          <p:cNvPr id="3" name="Text Placeholder 2"/>
          <p:cNvSpPr>
            <a:spLocks noGrp="1"/>
          </p:cNvSpPr>
          <p:nvPr>
            <p:ph type="body" sz="quarter" idx="10"/>
          </p:nvPr>
        </p:nvSpPr>
        <p:spPr>
          <a:xfrm>
            <a:off x="274638" y="1212850"/>
            <a:ext cx="11887200" cy="4813625"/>
          </a:xfrm>
        </p:spPr>
        <p:txBody>
          <a:bodyPr/>
          <a:lstStyle/>
          <a:p>
            <a:r>
              <a:rPr lang="en-US" dirty="0"/>
              <a:t>Basic construct of causal </a:t>
            </a:r>
            <a:r>
              <a:rPr lang="en-US" dirty="0" smtClean="0"/>
              <a:t>inference.</a:t>
            </a:r>
            <a:endParaRPr lang="en-US" dirty="0"/>
          </a:p>
          <a:p>
            <a:endParaRPr lang="en-US" sz="1600" dirty="0"/>
          </a:p>
          <a:p>
            <a:endParaRPr lang="en-US" sz="1600" dirty="0"/>
          </a:p>
          <a:p>
            <a:r>
              <a:rPr lang="en-US" b="1" dirty="0"/>
              <a:t>Counterfactual thinking: </a:t>
            </a:r>
          </a:p>
          <a:p>
            <a:r>
              <a:rPr lang="en-US" dirty="0"/>
              <a:t>What would have happened if I had changed </a:t>
            </a:r>
            <a:r>
              <a:rPr lang="en-US" dirty="0" smtClean="0"/>
              <a:t>X?</a:t>
            </a:r>
          </a:p>
          <a:p>
            <a:endParaRPr lang="en-US" sz="1600" dirty="0"/>
          </a:p>
          <a:p>
            <a:endParaRPr lang="en-US" dirty="0" smtClean="0"/>
          </a:p>
          <a:p>
            <a:r>
              <a:rPr lang="en-US" dirty="0" smtClean="0"/>
              <a:t>E.g. What would have been the CTR </a:t>
            </a:r>
            <a:r>
              <a:rPr lang="en-US" i="1" dirty="0" smtClean="0"/>
              <a:t>had we not </a:t>
            </a:r>
            <a:r>
              <a:rPr lang="en-US" dirty="0" smtClean="0"/>
              <a:t>shifted to the new algorithm?</a:t>
            </a:r>
            <a:endParaRPr lang="en-US" dirty="0"/>
          </a:p>
        </p:txBody>
      </p:sp>
    </p:spTree>
    <p:extLst>
      <p:ext uri="{BB962C8B-B14F-4D97-AF65-F5344CB8AC3E}">
        <p14:creationId xmlns:p14="http://schemas.microsoft.com/office/powerpoint/2010/main" val="244103393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answering causal questions</a:t>
            </a:r>
            <a:endParaRPr lang="en-US" dirty="0"/>
          </a:p>
        </p:txBody>
      </p:sp>
      <p:sp>
        <p:nvSpPr>
          <p:cNvPr id="3" name="Text Placeholder 2"/>
          <p:cNvSpPr>
            <a:spLocks noGrp="1"/>
          </p:cNvSpPr>
          <p:nvPr>
            <p:ph type="body" sz="quarter" idx="10"/>
          </p:nvPr>
        </p:nvSpPr>
        <p:spPr>
          <a:xfrm>
            <a:off x="3543694" y="1363662"/>
            <a:ext cx="5722543" cy="5749266"/>
          </a:xfrm>
        </p:spPr>
        <p:txBody>
          <a:bodyPr/>
          <a:lstStyle/>
          <a:p>
            <a:r>
              <a:rPr lang="en-US" dirty="0" smtClean="0"/>
              <a:t>Randomization</a:t>
            </a:r>
          </a:p>
          <a:p>
            <a:r>
              <a:rPr lang="en-US" dirty="0" smtClean="0"/>
              <a:t>	</a:t>
            </a:r>
            <a:r>
              <a:rPr lang="en-US" sz="2800" dirty="0" smtClean="0"/>
              <a:t>A/B test</a:t>
            </a:r>
          </a:p>
          <a:p>
            <a:r>
              <a:rPr lang="en-US" sz="2800" dirty="0"/>
              <a:t>	</a:t>
            </a:r>
            <a:r>
              <a:rPr lang="en-US" sz="2800" dirty="0" smtClean="0"/>
              <a:t>Multi-armed bandits</a:t>
            </a:r>
          </a:p>
          <a:p>
            <a:r>
              <a:rPr lang="en-US" dirty="0" smtClean="0"/>
              <a:t>Natural Experiments </a:t>
            </a:r>
          </a:p>
          <a:p>
            <a:r>
              <a:rPr lang="en-US" dirty="0"/>
              <a:t>	</a:t>
            </a:r>
            <a:r>
              <a:rPr lang="en-US" sz="2800" dirty="0" smtClean="0"/>
              <a:t>Regression discontinuity</a:t>
            </a:r>
          </a:p>
          <a:p>
            <a:r>
              <a:rPr lang="en-US" sz="2800" dirty="0"/>
              <a:t>	</a:t>
            </a:r>
            <a:r>
              <a:rPr lang="en-US" sz="2800" dirty="0" smtClean="0"/>
              <a:t>Instrumental Variables</a:t>
            </a:r>
          </a:p>
          <a:p>
            <a:r>
              <a:rPr lang="en-US" dirty="0" smtClean="0"/>
              <a:t>Conditioning</a:t>
            </a:r>
          </a:p>
          <a:p>
            <a:r>
              <a:rPr lang="en-US" dirty="0"/>
              <a:t>	</a:t>
            </a:r>
            <a:r>
              <a:rPr lang="en-US" sz="2800" dirty="0" smtClean="0"/>
              <a:t>Stratification</a:t>
            </a:r>
          </a:p>
          <a:p>
            <a:r>
              <a:rPr lang="en-US" sz="2800" dirty="0" smtClean="0"/>
              <a:t>	Propensity Score Matching</a:t>
            </a:r>
            <a:endParaRPr lang="en-US" sz="2800" dirty="0"/>
          </a:p>
        </p:txBody>
      </p:sp>
      <p:sp>
        <p:nvSpPr>
          <p:cNvPr id="4" name="Down Arrow 3"/>
          <p:cNvSpPr/>
          <p:nvPr/>
        </p:nvSpPr>
        <p:spPr bwMode="auto">
          <a:xfrm>
            <a:off x="9647237" y="1439862"/>
            <a:ext cx="609600" cy="5105400"/>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Down Arrow 4"/>
          <p:cNvSpPr/>
          <p:nvPr/>
        </p:nvSpPr>
        <p:spPr bwMode="auto">
          <a:xfrm rot="10800000">
            <a:off x="2408237" y="1439862"/>
            <a:ext cx="609600" cy="5105400"/>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8876849" y="2430462"/>
            <a:ext cx="938719" cy="3223447"/>
          </a:xfrm>
          <a:prstGeom prst="rect">
            <a:avLst/>
          </a:prstGeom>
          <a:noFill/>
        </p:spPr>
        <p:txBody>
          <a:bodyPr vert="eaVert" wrap="non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EASE OF USE</a:t>
            </a:r>
          </a:p>
        </p:txBody>
      </p:sp>
      <p:sp>
        <p:nvSpPr>
          <p:cNvPr id="7" name="TextBox 6"/>
          <p:cNvSpPr txBox="1"/>
          <p:nvPr/>
        </p:nvSpPr>
        <p:spPr>
          <a:xfrm rot="10800000">
            <a:off x="1735163" y="2430462"/>
            <a:ext cx="938719" cy="2349297"/>
          </a:xfrm>
          <a:prstGeom prst="rect">
            <a:avLst/>
          </a:prstGeom>
          <a:noFill/>
        </p:spPr>
        <p:txBody>
          <a:bodyPr vert="eaVert" wrap="non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VALIDITY</a:t>
            </a:r>
          </a:p>
        </p:txBody>
      </p:sp>
    </p:spTree>
    <p:extLst>
      <p:ext uri="{BB962C8B-B14F-4D97-AF65-F5344CB8AC3E}">
        <p14:creationId xmlns:p14="http://schemas.microsoft.com/office/powerpoint/2010/main" val="128395715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 to the rescue</a:t>
            </a:r>
            <a:endParaRPr lang="en-US" dirty="0"/>
          </a:p>
        </p:txBody>
      </p:sp>
    </p:spTree>
    <p:extLst>
      <p:ext uri="{BB962C8B-B14F-4D97-AF65-F5344CB8AC3E}">
        <p14:creationId xmlns:p14="http://schemas.microsoft.com/office/powerpoint/2010/main" val="176232667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Randomizing algorithm assignment: A/B test</a:t>
            </a:r>
            <a:endParaRPr lang="en-US" dirty="0"/>
          </a:p>
        </p:txBody>
      </p:sp>
      <p:sp>
        <p:nvSpPr>
          <p:cNvPr id="3" name="Text Placeholder 2"/>
          <p:cNvSpPr>
            <a:spLocks noGrp="1"/>
          </p:cNvSpPr>
          <p:nvPr>
            <p:ph type="body" sz="quarter" idx="10"/>
          </p:nvPr>
        </p:nvSpPr>
        <p:spPr>
          <a:xfrm>
            <a:off x="274638" y="1212850"/>
            <a:ext cx="7315199" cy="4308872"/>
          </a:xfrm>
        </p:spPr>
        <p:txBody>
          <a:bodyPr/>
          <a:lstStyle/>
          <a:p>
            <a:r>
              <a:rPr lang="en-US" dirty="0" smtClean="0"/>
              <a:t>We cannot clone users.</a:t>
            </a:r>
            <a:endParaRPr lang="en-US" dirty="0"/>
          </a:p>
          <a:p>
            <a:endParaRPr lang="en-US" dirty="0" smtClean="0"/>
          </a:p>
          <a:p>
            <a:r>
              <a:rPr lang="en-US" b="1" dirty="0" smtClean="0"/>
              <a:t>Next best alternative: </a:t>
            </a:r>
            <a:r>
              <a:rPr lang="en-US" dirty="0" smtClean="0"/>
              <a:t>Randomly assign which users see new Algorithm’s recommendations  and which see the old algorithm’s.</a:t>
            </a:r>
            <a:endParaRPr lang="en-US" dirty="0"/>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970837" y="1311804"/>
            <a:ext cx="3352800" cy="5044722"/>
          </a:xfrm>
          <a:prstGeom prst="rect">
            <a:avLst/>
          </a:prstGeom>
        </p:spPr>
      </p:pic>
    </p:spTree>
    <p:extLst>
      <p:ext uri="{BB962C8B-B14F-4D97-AF65-F5344CB8AC3E}">
        <p14:creationId xmlns:p14="http://schemas.microsoft.com/office/powerpoint/2010/main" val="167078953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120005" y="1882477"/>
            <a:ext cx="10258637" cy="4103455"/>
          </a:xfrm>
          <a:prstGeom prst="rect">
            <a:avLst/>
          </a:prstGeom>
        </p:spPr>
        <p:txBody>
          <a:bodyPr vert="horz" lIns="0" tIns="46630" rIns="0" bIns="46630" rtlCol="0" anchor="t">
            <a:normAutofit/>
          </a:bodyPr>
          <a:lstStyle/>
          <a:p>
            <a:r>
              <a:rPr lang="en-US" dirty="0"/>
              <a:t>Recommender Systems</a:t>
            </a:r>
          </a:p>
          <a:p>
            <a:r>
              <a:rPr lang="en-US" dirty="0"/>
              <a:t>Search Engines</a:t>
            </a:r>
          </a:p>
          <a:p>
            <a:r>
              <a:rPr lang="en-US" dirty="0"/>
              <a:t>Ad placement</a:t>
            </a:r>
          </a:p>
          <a:p>
            <a:r>
              <a:rPr lang="en-US" dirty="0"/>
              <a:t>Fraud detection</a:t>
            </a:r>
          </a:p>
          <a:p>
            <a:r>
              <a:rPr lang="en-US" dirty="0"/>
              <a:t>Dating websites</a:t>
            </a:r>
          </a:p>
          <a:p>
            <a:endParaRPr lang="en-US" dirty="0"/>
          </a:p>
        </p:txBody>
      </p:sp>
      <p:sp>
        <p:nvSpPr>
          <p:cNvPr id="2" name="Title 1"/>
          <p:cNvSpPr>
            <a:spLocks noGrp="1"/>
          </p:cNvSpPr>
          <p:nvPr>
            <p:ph type="title"/>
          </p:nvPr>
        </p:nvSpPr>
        <p:spPr/>
        <p:txBody>
          <a:bodyPr/>
          <a:lstStyle/>
          <a:p>
            <a:r>
              <a:rPr lang="en-US" dirty="0"/>
              <a:t>Predictive systems are </a:t>
            </a:r>
            <a:r>
              <a:rPr lang="en-US" dirty="0" smtClean="0"/>
              <a:t>everywhere</a:t>
            </a:r>
            <a:endParaRPr lang="en-US" dirty="0"/>
          </a:p>
        </p:txBody>
      </p:sp>
    </p:spTree>
    <p:extLst>
      <p:ext uri="{BB962C8B-B14F-4D97-AF65-F5344CB8AC3E}">
        <p14:creationId xmlns:p14="http://schemas.microsoft.com/office/powerpoint/2010/main" val="85111179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 removes hidden variation</a:t>
            </a:r>
            <a:endParaRPr lang="en-US" dirty="0"/>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7875684" y="2620200"/>
                <a:ext cx="4057553" cy="118186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Causal estimate</a:t>
                </a:r>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𝑛𝑒𝑤</m:t>
                          </m:r>
                        </m:sub>
                      </m:sSub>
                      <m:r>
                        <a:rPr lang="en-US" sz="3200" i="1" smtClean="0">
                          <a:latin typeface="Cambria Math" panose="02040503050406030204" pitchFamily="18" charset="0"/>
                        </a:rPr>
                        <m:t>(</m:t>
                      </m:r>
                      <m:r>
                        <a:rPr lang="en-US" sz="3200" i="1" smtClean="0">
                          <a:latin typeface="Cambria Math" panose="02040503050406030204" pitchFamily="18" charset="0"/>
                        </a:rPr>
                        <m:t>𝑡</m:t>
                      </m:r>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𝑜𝑙𝑑</m:t>
                          </m:r>
                        </m:sub>
                      </m:sSub>
                      <m:r>
                        <a:rPr lang="en-US" sz="3200" i="1" smtClean="0">
                          <a:latin typeface="Cambria Math" panose="02040503050406030204" pitchFamily="18" charset="0"/>
                        </a:rPr>
                        <m:t>(</m:t>
                      </m:r>
                      <m:r>
                        <a:rPr lang="en-US" sz="3200" b="0" i="1" smtClean="0">
                          <a:latin typeface="Cambria Math" panose="02040503050406030204" pitchFamily="18" charset="0"/>
                        </a:rPr>
                        <m:t>𝑡</m:t>
                      </m:r>
                      <m:r>
                        <a:rPr lang="en-US" sz="3200" i="1" smtClean="0">
                          <a:latin typeface="Cambria Math" panose="02040503050406030204" pitchFamily="18" charset="0"/>
                        </a:rPr>
                        <m:t>)</m:t>
                      </m:r>
                    </m:oMath>
                  </m:oMathPara>
                </a14:m>
                <a:endParaRPr lang="en-US" sz="3200" dirty="0" smtClean="0"/>
              </a:p>
            </p:txBody>
          </p:sp>
        </mc:Choice>
        <mc:Fallback xmlns="">
          <p:sp>
            <p:nvSpPr>
              <p:cNvPr id="5" name="Text Placeholder 2"/>
              <p:cNvSpPr txBox="1">
                <a:spLocks noRot="1" noChangeAspect="1" noMove="1" noResize="1" noEditPoints="1" noAdjustHandles="1" noChangeArrowheads="1" noChangeShapeType="1" noTextEdit="1"/>
              </p:cNvSpPr>
              <p:nvPr/>
            </p:nvSpPr>
            <p:spPr>
              <a:xfrm>
                <a:off x="7875684" y="2620200"/>
                <a:ext cx="4057553" cy="1181862"/>
              </a:xfrm>
              <a:prstGeom prst="rect">
                <a:avLst/>
              </a:prstGeom>
              <a:blipFill rotWithShape="0">
                <a:blip r:embed="rId3"/>
                <a:stretch>
                  <a:fillRect/>
                </a:stretch>
              </a:blipFill>
            </p:spPr>
            <p:txBody>
              <a:bodyPr/>
              <a:lstStyle/>
              <a:p>
                <a:r>
                  <a:rPr lang="en-US">
                    <a:noFill/>
                  </a:rPr>
                  <a:t> </a:t>
                </a:r>
              </a:p>
            </p:txBody>
          </p:sp>
        </mc:Fallback>
      </mc:AlternateContent>
      <p:sp>
        <p:nvSpPr>
          <p:cNvPr id="6" name="TextBox 5"/>
          <p:cNvSpPr txBox="1"/>
          <p:nvPr/>
        </p:nvSpPr>
        <p:spPr>
          <a:xfrm>
            <a:off x="6142037" y="6344456"/>
            <a:ext cx="2462334"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2" name="TextBox 11"/>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261684" y="6374598"/>
            <a:ext cx="2451353"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493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55837" y="1252500"/>
            <a:ext cx="718191" cy="1915177"/>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3017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718299" y="1277285"/>
            <a:ext cx="718191" cy="1915177"/>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Possibly bad user experience for many users</a:t>
            </a:r>
            <a:endParaRPr lang="en-US" dirty="0"/>
          </a:p>
        </p:txBody>
      </p:sp>
      <p:sp>
        <p:nvSpPr>
          <p:cNvPr id="3" name="Text Placeholder 2"/>
          <p:cNvSpPr>
            <a:spLocks noGrp="1"/>
          </p:cNvSpPr>
          <p:nvPr>
            <p:ph type="body" sz="quarter" idx="10"/>
          </p:nvPr>
        </p:nvSpPr>
        <p:spPr>
          <a:xfrm>
            <a:off x="274638" y="1776892"/>
            <a:ext cx="11887200" cy="4555093"/>
          </a:xfrm>
        </p:spPr>
        <p:txBody>
          <a:bodyPr/>
          <a:lstStyle/>
          <a:p>
            <a:r>
              <a:rPr lang="en-US" dirty="0" smtClean="0"/>
              <a:t>Say the new algorithm was really bad. </a:t>
            </a:r>
          </a:p>
          <a:p>
            <a:endParaRPr lang="en-US" dirty="0" smtClean="0"/>
          </a:p>
          <a:p>
            <a:r>
              <a:rPr lang="en-US" dirty="0" smtClean="0"/>
              <a:t>Can decrease the percentage of users who see the new algorithm, but how do we know this beforehand? </a:t>
            </a:r>
            <a:endParaRPr lang="en-US" dirty="0"/>
          </a:p>
          <a:p>
            <a:endParaRPr lang="en-US" dirty="0" smtClean="0"/>
          </a:p>
          <a:p>
            <a:r>
              <a:rPr lang="en-US" dirty="0" smtClean="0"/>
              <a:t>Such manual tweaks even more inefficient if multiple algorithms to test.</a:t>
            </a:r>
            <a:endParaRPr lang="en-US" dirty="0"/>
          </a:p>
        </p:txBody>
      </p:sp>
    </p:spTree>
    <p:extLst>
      <p:ext uri="{BB962C8B-B14F-4D97-AF65-F5344CB8AC3E}">
        <p14:creationId xmlns:p14="http://schemas.microsoft.com/office/powerpoint/2010/main" val="260314616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randomization: Multi-armed bandits</a:t>
            </a:r>
            <a:endParaRPr lang="en-US" dirty="0"/>
          </a:p>
        </p:txBody>
      </p:sp>
      <p:sp>
        <p:nvSpPr>
          <p:cNvPr id="3" name="Text Placeholder 2"/>
          <p:cNvSpPr>
            <a:spLocks noGrp="1"/>
          </p:cNvSpPr>
          <p:nvPr>
            <p:ph type="body" sz="quarter" idx="10"/>
          </p:nvPr>
        </p:nvSpPr>
        <p:spPr>
          <a:xfrm>
            <a:off x="314802" y="1363662"/>
            <a:ext cx="4608035" cy="4572000"/>
          </a:xfrm>
        </p:spPr>
        <p:txBody>
          <a:bodyPr/>
          <a:lstStyle/>
          <a:p>
            <a:r>
              <a:rPr lang="en-US" b="1" dirty="0" smtClean="0"/>
              <a:t>Two goals:</a:t>
            </a:r>
          </a:p>
          <a:p>
            <a:pPr marL="742950" indent="-742950">
              <a:buFont typeface="+mj-lt"/>
              <a:buAutoNum type="arabicPeriod"/>
            </a:pPr>
            <a:r>
              <a:rPr lang="en-US" sz="3200" dirty="0" smtClean="0"/>
              <a:t>Show the best known algorithm to most users.</a:t>
            </a:r>
          </a:p>
          <a:p>
            <a:pPr marL="742950" indent="-742950">
              <a:buFont typeface="+mj-lt"/>
              <a:buAutoNum type="arabicPeriod"/>
            </a:pPr>
            <a:r>
              <a:rPr lang="en-US" sz="3200" dirty="0" smtClean="0"/>
              <a:t>Keep randomizing to update knowledge about competing algorithms.</a:t>
            </a:r>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257" y="1517649"/>
            <a:ext cx="7210580" cy="4875213"/>
          </a:xfrm>
          <a:prstGeom prst="rect">
            <a:avLst/>
          </a:prstGeom>
        </p:spPr>
      </p:pic>
    </p:spTree>
    <p:extLst>
      <p:ext uri="{BB962C8B-B14F-4D97-AF65-F5344CB8AC3E}">
        <p14:creationId xmlns:p14="http://schemas.microsoft.com/office/powerpoint/2010/main" val="168848895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Bandits: The right mix of explore and exploit</a:t>
            </a:r>
            <a:endParaRPr lang="en-US" dirty="0"/>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312806" y="1226606"/>
            <a:ext cx="718191" cy="191517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847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183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18339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8001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𝑟𝑎𝑛𝑑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8001745" y="5086967"/>
                <a:ext cx="2667158" cy="1257489"/>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5335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50528">
            <a:off x="8310462" y="4261541"/>
            <a:ext cx="27016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Random Algorithm</a:t>
            </a:r>
          </a:p>
        </p:txBody>
      </p:sp>
      <p:sp>
        <p:nvSpPr>
          <p:cNvPr id="14" name="TextBox 13"/>
          <p:cNvSpPr txBox="1"/>
          <p:nvPr/>
        </p:nvSpPr>
        <p:spPr>
          <a:xfrm rot="21578046">
            <a:off x="2783634" y="4127954"/>
            <a:ext cx="289816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2155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155765" y="4977389"/>
                <a:ext cx="2754057" cy="1433888"/>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265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7132206" y="4487862"/>
            <a:ext cx="718191" cy="1915177"/>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4727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p:cNvSpPr txBox="1"/>
          <p:nvPr/>
        </p:nvSpPr>
        <p:spPr>
          <a:xfrm>
            <a:off x="274637" y="6374598"/>
            <a:ext cx="24513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2255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017837" y="1252500"/>
            <a:ext cx="718191" cy="1915177"/>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3779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480299" y="1277285"/>
            <a:ext cx="718191" cy="1915177"/>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6904037" y="6392862"/>
            <a:ext cx="24513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470846" y="4496100"/>
            <a:ext cx="718191" cy="1915177"/>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 ɛ-greedy multi-armed </a:t>
            </a:r>
            <a:r>
              <a:rPr lang="en-US" dirty="0" smtClean="0"/>
              <a:t>bandits</a:t>
            </a:r>
            <a:endParaRPr lang="en-US" dirty="0"/>
          </a:p>
        </p:txBody>
      </p:sp>
      <p:sp>
        <p:nvSpPr>
          <p:cNvPr id="3" name="Text Placeholder 2"/>
          <p:cNvSpPr>
            <a:spLocks noGrp="1"/>
          </p:cNvSpPr>
          <p:nvPr>
            <p:ph type="body" sz="quarter" idx="10"/>
          </p:nvPr>
        </p:nvSpPr>
        <p:spPr>
          <a:xfrm>
            <a:off x="274638" y="1212850"/>
            <a:ext cx="11887200" cy="6924973"/>
          </a:xfrm>
        </p:spPr>
        <p:txBody>
          <a:bodyPr/>
          <a:lstStyle/>
          <a:p>
            <a:pPr>
              <a:spcAft>
                <a:spcPts val="600"/>
              </a:spcAft>
            </a:pPr>
            <a:r>
              <a:rPr lang="en-US" dirty="0" smtClean="0">
                <a:gradFill>
                  <a:gsLst>
                    <a:gs pos="2917">
                      <a:schemeClr val="tx1"/>
                    </a:gs>
                    <a:gs pos="30000">
                      <a:schemeClr val="tx1"/>
                    </a:gs>
                  </a:gsLst>
                  <a:lin ang="5400000" scaled="0"/>
                </a:gradFill>
              </a:rPr>
              <a:t>Repeat:</a:t>
            </a:r>
          </a:p>
          <a:p>
            <a:pPr>
              <a:spcAft>
                <a:spcPts val="600"/>
              </a:spcAft>
            </a:pPr>
            <a:r>
              <a:rPr lang="en-US" b="1" dirty="0">
                <a:gradFill>
                  <a:gsLst>
                    <a:gs pos="2917">
                      <a:schemeClr val="tx1"/>
                    </a:gs>
                    <a:gs pos="30000">
                      <a:schemeClr val="tx1"/>
                    </a:gs>
                  </a:gsLst>
                  <a:lin ang="5400000" scaled="0"/>
                </a:gradFill>
              </a:rPr>
              <a:t>	</a:t>
            </a:r>
            <a:r>
              <a:rPr lang="en-US" b="1" dirty="0" smtClean="0">
                <a:gradFill>
                  <a:gsLst>
                    <a:gs pos="2917">
                      <a:schemeClr val="tx1"/>
                    </a:gs>
                    <a:gs pos="30000">
                      <a:schemeClr val="tx1"/>
                    </a:gs>
                  </a:gsLst>
                  <a:lin ang="5400000" scaled="0"/>
                </a:gradFill>
              </a:rPr>
              <a:t>(Explore) </a:t>
            </a:r>
            <a:r>
              <a:rPr lang="en-US" dirty="0" smtClean="0">
                <a:gradFill>
                  <a:gsLst>
                    <a:gs pos="2917">
                      <a:schemeClr val="tx1"/>
                    </a:gs>
                    <a:gs pos="30000">
                      <a:schemeClr val="tx1"/>
                    </a:gs>
                  </a:gsLst>
                  <a:lin ang="5400000" scaled="0"/>
                </a:gradFill>
              </a:rPr>
              <a:t>With low probability </a:t>
            </a:r>
            <a:r>
              <a:rPr lang="en-US" dirty="0">
                <a:gradFill>
                  <a:gsLst>
                    <a:gs pos="2917">
                      <a:schemeClr val="tx1"/>
                    </a:gs>
                    <a:gs pos="30000">
                      <a:schemeClr val="tx1"/>
                    </a:gs>
                  </a:gsLst>
                  <a:lin ang="5400000" scaled="0"/>
                </a:gradFill>
              </a:rPr>
              <a:t>ɛ, choose an output </a:t>
            </a:r>
            <a:r>
              <a:rPr lang="en-US" dirty="0" smtClean="0">
                <a:gradFill>
                  <a:gsLst>
                    <a:gs pos="2917">
                      <a:schemeClr val="tx1"/>
                    </a:gs>
                    <a:gs pos="30000">
                      <a:schemeClr val="tx1"/>
                    </a:gs>
                  </a:gsLst>
                  <a:lin ang="5400000" scaled="0"/>
                </a:gradFill>
              </a:rPr>
              <a:t>	item randomly.</a:t>
            </a:r>
            <a:r>
              <a:rPr lang="en-US" dirty="0">
                <a:gradFill>
                  <a:gsLst>
                    <a:gs pos="2917">
                      <a:schemeClr val="tx1"/>
                    </a:gs>
                    <a:gs pos="30000">
                      <a:schemeClr val="tx1"/>
                    </a:gs>
                  </a:gsLst>
                  <a:lin ang="5400000" scaled="0"/>
                </a:gradFill>
              </a:rPr>
              <a:t>	</a:t>
            </a:r>
            <a:endParaRPr lang="en-US" dirty="0" smtClean="0">
              <a:gradFill>
                <a:gsLst>
                  <a:gs pos="2917">
                    <a:schemeClr val="tx1"/>
                  </a:gs>
                  <a:gs pos="30000">
                    <a:schemeClr val="tx1"/>
                  </a:gs>
                </a:gsLst>
                <a:lin ang="5400000" scaled="0"/>
              </a:gradFill>
            </a:endParaRPr>
          </a:p>
          <a:p>
            <a:pPr>
              <a:spcAft>
                <a:spcPts val="600"/>
              </a:spcAft>
            </a:pPr>
            <a:r>
              <a:rPr lang="en-US" dirty="0">
                <a:gradFill>
                  <a:gsLst>
                    <a:gs pos="2917">
                      <a:schemeClr val="tx1"/>
                    </a:gs>
                    <a:gs pos="30000">
                      <a:schemeClr val="tx1"/>
                    </a:gs>
                  </a:gsLst>
                  <a:lin ang="5400000" scaled="0"/>
                </a:gradFill>
              </a:rPr>
              <a:t>	</a:t>
            </a:r>
            <a:r>
              <a:rPr lang="en-US" b="1" dirty="0" smtClean="0">
                <a:gradFill>
                  <a:gsLst>
                    <a:gs pos="2917">
                      <a:schemeClr val="tx1"/>
                    </a:gs>
                    <a:gs pos="30000">
                      <a:schemeClr val="tx1"/>
                    </a:gs>
                  </a:gsLst>
                  <a:lin ang="5400000" scaled="0"/>
                </a:gradFill>
              </a:rPr>
              <a:t>(Exploit) </a:t>
            </a:r>
            <a:r>
              <a:rPr lang="en-US" dirty="0" smtClean="0">
                <a:gradFill>
                  <a:gsLst>
                    <a:gs pos="2917">
                      <a:schemeClr val="tx1"/>
                    </a:gs>
                    <a:gs pos="30000">
                      <a:schemeClr val="tx1"/>
                    </a:gs>
                  </a:gsLst>
                  <a:lin ang="5400000" scaled="0"/>
                </a:gradFill>
              </a:rPr>
              <a:t>Otherwise, show the </a:t>
            </a:r>
            <a:r>
              <a:rPr lang="en-US" dirty="0">
                <a:gradFill>
                  <a:gsLst>
                    <a:gs pos="2917">
                      <a:schemeClr val="tx1"/>
                    </a:gs>
                    <a:gs pos="30000">
                      <a:schemeClr val="tx1"/>
                    </a:gs>
                  </a:gsLst>
                  <a:lin ang="5400000" scaled="0"/>
                </a:gradFill>
              </a:rPr>
              <a:t>current-best </a:t>
            </a:r>
            <a:r>
              <a:rPr lang="en-US" dirty="0" smtClean="0">
                <a:gradFill>
                  <a:gsLst>
                    <a:gs pos="2917">
                      <a:schemeClr val="tx1"/>
                    </a:gs>
                    <a:gs pos="30000">
                      <a:schemeClr val="tx1"/>
                    </a:gs>
                  </a:gsLst>
                  <a:lin ang="5400000" scaled="0"/>
                </a:gradFill>
              </a:rPr>
              <a:t>	algorithm.</a:t>
            </a:r>
            <a:r>
              <a:rPr lang="en-US" dirty="0">
                <a:gradFill>
                  <a:gsLst>
                    <a:gs pos="2917">
                      <a:schemeClr val="tx1"/>
                    </a:gs>
                    <a:gs pos="30000">
                      <a:schemeClr val="tx1"/>
                    </a:gs>
                  </a:gsLst>
                  <a:lin ang="5400000" scaled="0"/>
                </a:gradFill>
              </a:rPr>
              <a:t>	</a:t>
            </a:r>
            <a:endParaRPr lang="en-US" dirty="0" smtClean="0">
              <a:gradFill>
                <a:gsLst>
                  <a:gs pos="2917">
                    <a:schemeClr val="tx1"/>
                  </a:gs>
                  <a:gs pos="30000">
                    <a:schemeClr val="tx1"/>
                  </a:gs>
                </a:gsLst>
                <a:lin ang="5400000" scaled="0"/>
              </a:gradFill>
            </a:endParaRPr>
          </a:p>
          <a:p>
            <a:pPr>
              <a:spcAft>
                <a:spcPts val="600"/>
              </a:spcAft>
            </a:pPr>
            <a:endParaRPr lang="en-US" dirty="0" smtClean="0">
              <a:gradFill>
                <a:gsLst>
                  <a:gs pos="2917">
                    <a:schemeClr val="tx1"/>
                  </a:gs>
                  <a:gs pos="30000">
                    <a:schemeClr val="tx1"/>
                  </a:gs>
                </a:gsLst>
                <a:lin ang="5400000" scaled="0"/>
              </a:gradFill>
            </a:endParaRPr>
          </a:p>
          <a:p>
            <a:pPr>
              <a:spcAft>
                <a:spcPts val="600"/>
              </a:spcAft>
            </a:pPr>
            <a:r>
              <a:rPr lang="en-US" dirty="0" smtClean="0">
                <a:gradFill>
                  <a:gsLst>
                    <a:gs pos="2917">
                      <a:schemeClr val="tx1"/>
                    </a:gs>
                    <a:gs pos="30000">
                      <a:schemeClr val="tx1"/>
                    </a:gs>
                  </a:gsLst>
                  <a:lin ang="5400000" scaled="0"/>
                </a:gradFill>
              </a:rPr>
              <a:t>Use </a:t>
            </a:r>
            <a:r>
              <a:rPr lang="en-US" dirty="0">
                <a:gradFill>
                  <a:gsLst>
                    <a:gs pos="2917">
                      <a:schemeClr val="tx1"/>
                    </a:gs>
                    <a:gs pos="30000">
                      <a:schemeClr val="tx1"/>
                    </a:gs>
                  </a:gsLst>
                  <a:lin ang="5400000" scaled="0"/>
                </a:gradFill>
              </a:rPr>
              <a:t>CTR results for Random output items to train new algorithms offline.  </a:t>
            </a:r>
          </a:p>
          <a:p>
            <a:pPr>
              <a:spcAft>
                <a:spcPts val="600"/>
              </a:spcAft>
            </a:pPr>
            <a:endParaRPr lang="en-US"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35159411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a:t>
            </a:r>
            <a:r>
              <a:rPr lang="en-US" dirty="0"/>
              <a:t>Not always feasible to </a:t>
            </a:r>
            <a:r>
              <a:rPr lang="en-US" dirty="0" smtClean="0"/>
              <a:t>randomize, or ensure that people fully comply</a:t>
            </a:r>
            <a:endParaRPr lang="en-US" dirty="0"/>
          </a:p>
        </p:txBody>
      </p:sp>
      <p:sp>
        <p:nvSpPr>
          <p:cNvPr id="3" name="Content Placeholder 2"/>
          <p:cNvSpPr>
            <a:spLocks noGrp="1"/>
          </p:cNvSpPr>
          <p:nvPr>
            <p:ph type="body" sz="quarter" idx="10"/>
          </p:nvPr>
        </p:nvSpPr>
        <p:spPr>
          <a:xfrm>
            <a:off x="427037" y="1212850"/>
            <a:ext cx="11734799" cy="5637212"/>
          </a:xfrm>
          <a:prstGeom prst="rect">
            <a:avLst/>
          </a:prstGeom>
        </p:spPr>
        <p:txBody>
          <a:bodyPr vert="horz" lIns="0" tIns="46630" rIns="0" bIns="46630" rtlCol="0" anchor="t">
            <a:normAutofit fontScale="62500" lnSpcReduction="20000"/>
          </a:bodyPr>
          <a:lstStyle/>
          <a:p>
            <a:pPr marL="0" indent="0">
              <a:buNone/>
            </a:pPr>
            <a:endParaRPr lang="en-US" dirty="0" smtClean="0"/>
          </a:p>
          <a:p>
            <a:pPr marL="0" indent="0">
              <a:buNone/>
            </a:pPr>
            <a:endParaRPr lang="en-US" dirty="0" smtClean="0"/>
          </a:p>
          <a:p>
            <a:r>
              <a:rPr lang="en-US" sz="5700" dirty="0" smtClean="0"/>
              <a:t>Randomization may be too expensive or involve ethical hazards.</a:t>
            </a:r>
          </a:p>
          <a:p>
            <a:endParaRPr lang="en-US" sz="2600" dirty="0" smtClean="0"/>
          </a:p>
          <a:p>
            <a:r>
              <a:rPr lang="en-US" sz="5100" dirty="0" smtClean="0"/>
              <a:t>There </a:t>
            </a:r>
            <a:r>
              <a:rPr lang="en-US" sz="5100" dirty="0"/>
              <a:t>may not be perfect compliance with random assignment. E.g. referral experiment for Xbox Gold.</a:t>
            </a:r>
          </a:p>
          <a:p>
            <a:endParaRPr lang="en-US" dirty="0"/>
          </a:p>
          <a:p>
            <a:r>
              <a:rPr lang="en-US" sz="5100" dirty="0" smtClean="0"/>
              <a:t>Even when feasible, randomization methods need </a:t>
            </a:r>
            <a:r>
              <a:rPr lang="en-US" sz="5100" dirty="0"/>
              <a:t>a limited set of "good" alternatives to test. </a:t>
            </a:r>
          </a:p>
          <a:p>
            <a:pPr marL="571500" indent="-571500">
              <a:buFont typeface="Arial" panose="020B0604020202020204" pitchFamily="34" charset="0"/>
              <a:buChar char="•"/>
            </a:pPr>
            <a:r>
              <a:rPr lang="en-US" sz="3600" dirty="0"/>
              <a:t>H</a:t>
            </a:r>
            <a:r>
              <a:rPr lang="en-US" sz="3600" dirty="0" smtClean="0"/>
              <a:t>ow </a:t>
            </a:r>
            <a:r>
              <a:rPr lang="en-US" sz="3600" dirty="0"/>
              <a:t>do we identify a good set of algorithms or a good set of </a:t>
            </a:r>
            <a:r>
              <a:rPr lang="en-US" sz="3600" dirty="0" smtClean="0"/>
              <a:t>parameters?</a:t>
            </a:r>
          </a:p>
          <a:p>
            <a:pPr marL="571500" indent="-571500">
              <a:buFont typeface="Arial" panose="020B0604020202020204" pitchFamily="34" charset="0"/>
              <a:buChar char="•"/>
            </a:pPr>
            <a:r>
              <a:rPr lang="en-US" sz="3600" dirty="0" smtClean="0"/>
              <a:t>Common metrics like CTR </a:t>
            </a:r>
            <a:r>
              <a:rPr lang="en-US" sz="3600" dirty="0"/>
              <a:t>will not be useful, because </a:t>
            </a:r>
            <a:r>
              <a:rPr lang="en-US" sz="3600" dirty="0" smtClean="0"/>
              <a:t>they might miss hidden causes.</a:t>
            </a:r>
          </a:p>
          <a:p>
            <a:endParaRPr lang="en-US" sz="3600" dirty="0"/>
          </a:p>
          <a:p>
            <a:r>
              <a:rPr lang="en-US" sz="4600" dirty="0" smtClean="0"/>
              <a:t>Need </a:t>
            </a:r>
            <a:r>
              <a:rPr lang="en-US" sz="4600" b="1" dirty="0"/>
              <a:t>causal metrics. </a:t>
            </a:r>
          </a:p>
          <a:p>
            <a:r>
              <a:rPr lang="en-US" sz="3600" dirty="0" smtClean="0"/>
              <a:t> </a:t>
            </a:r>
            <a:endParaRPr lang="en-US" sz="3600" dirty="0"/>
          </a:p>
        </p:txBody>
      </p:sp>
    </p:spTree>
    <p:extLst>
      <p:ext uri="{BB962C8B-B14F-4D97-AF65-F5344CB8AC3E}">
        <p14:creationId xmlns:p14="http://schemas.microsoft.com/office/powerpoint/2010/main" val="28902179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about naturally occurring experiments?</a:t>
            </a:r>
            <a:endParaRPr lang="en-US" dirty="0"/>
          </a:p>
        </p:txBody>
      </p:sp>
    </p:spTree>
    <p:extLst>
      <p:ext uri="{BB962C8B-B14F-4D97-AF65-F5344CB8AC3E}">
        <p14:creationId xmlns:p14="http://schemas.microsoft.com/office/powerpoint/2010/main" val="203010925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experiments: exploit variation in observed data</a:t>
            </a:r>
            <a:endParaRPr lang="en-US" dirty="0"/>
          </a:p>
        </p:txBody>
      </p:sp>
      <p:sp>
        <p:nvSpPr>
          <p:cNvPr id="3" name="Content Placeholder 2"/>
          <p:cNvSpPr>
            <a:spLocks noGrp="1"/>
          </p:cNvSpPr>
          <p:nvPr>
            <p:ph type="body" sz="quarter" idx="10"/>
          </p:nvPr>
        </p:nvSpPr>
        <p:spPr>
          <a:xfrm>
            <a:off x="427037" y="1898650"/>
            <a:ext cx="11887200" cy="5027612"/>
          </a:xfrm>
          <a:prstGeom prst="rect">
            <a:avLst/>
          </a:prstGeom>
        </p:spPr>
        <p:txBody>
          <a:bodyPr vert="horz" lIns="0" tIns="46630" rIns="0" bIns="46630" rtlCol="0" anchor="t">
            <a:normAutofit/>
          </a:bodyPr>
          <a:lstStyle/>
          <a:p>
            <a:pPr marL="0" indent="0">
              <a:buNone/>
            </a:pPr>
            <a:r>
              <a:rPr lang="en-US" dirty="0" smtClean="0"/>
              <a:t>Can exploit </a:t>
            </a:r>
            <a:r>
              <a:rPr lang="en-US" dirty="0"/>
              <a:t>naturally occurring </a:t>
            </a:r>
            <a:r>
              <a:rPr lang="en-US" b="1" dirty="0" smtClean="0"/>
              <a:t>close-to-random </a:t>
            </a:r>
            <a:r>
              <a:rPr lang="en-US" dirty="0" smtClean="0"/>
              <a:t>variation </a:t>
            </a:r>
            <a:r>
              <a:rPr lang="en-US" dirty="0"/>
              <a:t>in data. </a:t>
            </a:r>
          </a:p>
          <a:p>
            <a:pPr marL="0" indent="0">
              <a:buNone/>
            </a:pPr>
            <a:endParaRPr lang="en-US" sz="1600" dirty="0"/>
          </a:p>
          <a:p>
            <a:pPr marL="0" indent="0">
              <a:buNone/>
            </a:pPr>
            <a:r>
              <a:rPr lang="en-US" dirty="0"/>
              <a:t>Since data is not randomized, need assumptions about the data-generating process.</a:t>
            </a:r>
          </a:p>
          <a:p>
            <a:pPr marL="0" indent="0">
              <a:buNone/>
            </a:pPr>
            <a:endParaRPr lang="en-US" sz="1600" dirty="0"/>
          </a:p>
          <a:p>
            <a:pPr marL="0" indent="0">
              <a:buNone/>
            </a:pPr>
            <a:r>
              <a:rPr lang="en-US" dirty="0"/>
              <a:t>If </a:t>
            </a:r>
            <a:r>
              <a:rPr lang="en-US" dirty="0" smtClean="0"/>
              <a:t>there is sufficient reason to believe the assumptions</a:t>
            </a:r>
            <a:r>
              <a:rPr lang="en-US" dirty="0"/>
              <a:t>, we </a:t>
            </a:r>
            <a:r>
              <a:rPr lang="en-US" dirty="0" smtClean="0"/>
              <a:t>can estimate </a:t>
            </a:r>
            <a:r>
              <a:rPr lang="en-US" dirty="0"/>
              <a:t>causal effects. </a:t>
            </a:r>
          </a:p>
          <a:p>
            <a:pPr marL="0" indent="0">
              <a:buNone/>
            </a:pPr>
            <a:endParaRPr lang="en-US" dirty="0"/>
          </a:p>
        </p:txBody>
      </p:sp>
    </p:spTree>
    <p:extLst>
      <p:ext uri="{BB962C8B-B14F-4D97-AF65-F5344CB8AC3E}">
        <p14:creationId xmlns:p14="http://schemas.microsoft.com/office/powerpoint/2010/main" val="11449519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Effect of Store recommendations</a:t>
            </a:r>
            <a:endParaRPr lang="en-US" dirty="0"/>
          </a:p>
        </p:txBody>
      </p:sp>
      <p:sp>
        <p:nvSpPr>
          <p:cNvPr id="3" name="Text Placeholder 2"/>
          <p:cNvSpPr>
            <a:spLocks noGrp="1"/>
          </p:cNvSpPr>
          <p:nvPr>
            <p:ph type="body" sz="quarter" idx="10"/>
          </p:nvPr>
        </p:nvSpPr>
        <p:spPr>
          <a:xfrm>
            <a:off x="274639" y="1287462"/>
            <a:ext cx="11887200" cy="4850559"/>
          </a:xfrm>
        </p:spPr>
        <p:txBody>
          <a:bodyPr/>
          <a:lstStyle/>
          <a:p>
            <a:r>
              <a:rPr lang="en-US" dirty="0" smtClean="0"/>
              <a:t>Suppose instead of comparing recommendation algorithms, we want to estimate the causal effect of showing </a:t>
            </a:r>
            <a:r>
              <a:rPr lang="en-US" i="1" dirty="0" smtClean="0"/>
              <a:t>any</a:t>
            </a:r>
            <a:r>
              <a:rPr lang="en-US" dirty="0" smtClean="0"/>
              <a:t> algorithmic recommendation.</a:t>
            </a:r>
          </a:p>
          <a:p>
            <a:endParaRPr lang="en-US" dirty="0"/>
          </a:p>
          <a:p>
            <a:r>
              <a:rPr lang="en-US" dirty="0" smtClean="0"/>
              <a:t>Can be used to benchmark how much revenue a recommendation system brings, and allocate resources accordingly. </a:t>
            </a:r>
          </a:p>
          <a:p>
            <a:r>
              <a:rPr lang="en-US" sz="3200" dirty="0" smtClean="0"/>
              <a:t>(and perhaps help analyze the tradeoff with users’ privacy)</a:t>
            </a:r>
            <a:endParaRPr lang="en-US" sz="3200" dirty="0"/>
          </a:p>
        </p:txBody>
      </p:sp>
    </p:spTree>
    <p:extLst>
      <p:ext uri="{BB962C8B-B14F-4D97-AF65-F5344CB8AC3E}">
        <p14:creationId xmlns:p14="http://schemas.microsoft.com/office/powerpoint/2010/main" val="2846020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arbitrary </a:t>
            </a:r>
            <a:r>
              <a:rPr lang="en-US" dirty="0"/>
              <a:t>c</a:t>
            </a:r>
            <a:r>
              <a:rPr lang="en-US" dirty="0" smtClean="0"/>
              <a:t>utoffs </a:t>
            </a:r>
            <a:r>
              <a:rPr lang="en-US" dirty="0"/>
              <a:t>to </a:t>
            </a:r>
            <a:r>
              <a:rPr lang="en-US" dirty="0" smtClean="0"/>
              <a:t>recommendations</a:t>
            </a:r>
            <a:endParaRPr lang="en-US" dirty="0"/>
          </a:p>
        </p:txBody>
      </p:sp>
      <p:sp>
        <p:nvSpPr>
          <p:cNvPr id="5" name="Text Placeholder 4"/>
          <p:cNvSpPr>
            <a:spLocks noGrp="1"/>
          </p:cNvSpPr>
          <p:nvPr>
            <p:ph type="body" sz="quarter" idx="10"/>
          </p:nvPr>
        </p:nvSpPr>
        <p:spPr>
          <a:xfrm>
            <a:off x="350837" y="5554662"/>
            <a:ext cx="11887200" cy="738664"/>
          </a:xfrm>
        </p:spPr>
        <p:txBody>
          <a:bodyPr/>
          <a:lstStyle/>
          <a:p>
            <a:r>
              <a:rPr lang="en-US" dirty="0" smtClean="0"/>
              <a:t>Only 3 recommendations shown to user.</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98" t="48316" r="8942" b="20029"/>
          <a:stretch/>
        </p:blipFill>
        <p:spPr>
          <a:xfrm>
            <a:off x="498031" y="2545557"/>
            <a:ext cx="11511406" cy="2628105"/>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7633646" y="1363662"/>
            <a:ext cx="718191" cy="1915177"/>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6827837" y="2321251"/>
            <a:ext cx="805809" cy="141320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4008437" y="2321251"/>
            <a:ext cx="3625209" cy="141320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341437" y="2321251"/>
            <a:ext cx="6292209" cy="141320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9113837" y="2545554"/>
            <a:ext cx="2895600" cy="2628108"/>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How do predictive systems work?</a:t>
            </a:r>
            <a:endParaRPr lang="en-US" dirty="0"/>
          </a:p>
        </p:txBody>
      </p:sp>
      <p:sp>
        <p:nvSpPr>
          <p:cNvPr id="7" name="Text Placeholder 6"/>
          <p:cNvSpPr>
            <a:spLocks noGrp="1"/>
          </p:cNvSpPr>
          <p:nvPr>
            <p:ph type="body" sz="quarter" idx="10"/>
          </p:nvPr>
        </p:nvSpPr>
        <p:spPr>
          <a:xfrm>
            <a:off x="274638" y="1212850"/>
            <a:ext cx="11887200" cy="3877985"/>
          </a:xfrm>
        </p:spPr>
        <p:txBody>
          <a:bodyPr/>
          <a:lstStyle/>
          <a:p>
            <a:r>
              <a:rPr lang="en-US" dirty="0" smtClean="0"/>
              <a:t>For a user, we see data about their user profile and past </a:t>
            </a:r>
            <a:r>
              <a:rPr lang="en-US" dirty="0" smtClean="0"/>
              <a:t>activity.</a:t>
            </a:r>
          </a:p>
          <a:p>
            <a:r>
              <a:rPr lang="en-US" dirty="0" smtClean="0"/>
              <a:t>E</a:t>
            </a:r>
            <a:r>
              <a:rPr lang="en-US" dirty="0" smtClean="0"/>
              <a:t>.g</a:t>
            </a:r>
            <a:r>
              <a:rPr lang="en-US" dirty="0" smtClean="0"/>
              <a:t>., for </a:t>
            </a:r>
            <a:r>
              <a:rPr lang="en-US" dirty="0" smtClean="0"/>
              <a:t>any user, we </a:t>
            </a:r>
            <a:r>
              <a:rPr lang="en-US" dirty="0" smtClean="0"/>
              <a:t>might see their age, gender, past </a:t>
            </a:r>
            <a:r>
              <a:rPr lang="en-US" dirty="0" smtClean="0"/>
              <a:t>activity</a:t>
            </a:r>
            <a:r>
              <a:rPr lang="en-US" dirty="0" smtClean="0"/>
              <a:t> </a:t>
            </a:r>
            <a:r>
              <a:rPr lang="en-US" dirty="0" smtClean="0"/>
              <a:t>and their social network. </a:t>
            </a:r>
          </a:p>
          <a:p>
            <a:endParaRPr lang="en-US" dirty="0"/>
          </a:p>
          <a:p>
            <a:r>
              <a:rPr lang="en-US" dirty="0"/>
              <a:t>W</a:t>
            </a:r>
            <a:r>
              <a:rPr lang="en-US" dirty="0" smtClean="0"/>
              <a:t>e would like to predict future activity.</a:t>
            </a:r>
            <a:endParaRPr lang="en-US" dirty="0"/>
          </a:p>
        </p:txBody>
      </p:sp>
    </p:spTree>
    <p:extLst>
      <p:ext uri="{BB962C8B-B14F-4D97-AF65-F5344CB8AC3E}">
        <p14:creationId xmlns:p14="http://schemas.microsoft.com/office/powerpoint/2010/main" val="214483324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Assumption: </a:t>
            </a:r>
            <a:r>
              <a:rPr lang="en-US" dirty="0" smtClean="0"/>
              <a:t>Closely-ranked not-shown apps are as relevant as shown apps</a:t>
            </a:r>
            <a:endParaRPr lang="en-US" dirty="0"/>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6142037" y="1913802"/>
                <a:ext cx="6146372" cy="173586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b="0" i="1" smtClean="0">
                              <a:latin typeface="Cambria Math" panose="02040503050406030204" pitchFamily="18" charset="0"/>
                            </a:rPr>
                            <m:t>3</m:t>
                          </m:r>
                        </m:sub>
                      </m:sSub>
                      <m:r>
                        <a:rPr lang="en-US" sz="3200" i="1" smtClean="0">
                          <a:latin typeface="Cambria Math" panose="02040503050406030204" pitchFamily="18" charset="0"/>
                        </a:rPr>
                        <m:t>(</m:t>
                      </m:r>
                      <m:r>
                        <a:rPr lang="en-US" sz="3200" i="1" smtClean="0">
                          <a:latin typeface="Cambria Math" panose="02040503050406030204" pitchFamily="18" charset="0"/>
                        </a:rPr>
                        <m:t>𝑡</m:t>
                      </m:r>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b="0" i="1" smtClean="0">
                              <a:latin typeface="Cambria Math" panose="02040503050406030204" pitchFamily="18" charset="0"/>
                            </a:rPr>
                            <m:t>4</m:t>
                          </m:r>
                        </m:sub>
                      </m:sSub>
                      <m:r>
                        <a:rPr lang="en-US" sz="3200" i="1" smtClean="0">
                          <a:latin typeface="Cambria Math" panose="02040503050406030204" pitchFamily="18" charset="0"/>
                        </a:rPr>
                        <m:t>(</m:t>
                      </m:r>
                      <m:r>
                        <a:rPr lang="en-US" sz="3200" b="0" i="1" smtClean="0">
                          <a:latin typeface="Cambria Math" panose="02040503050406030204" pitchFamily="18" charset="0"/>
                        </a:rPr>
                        <m:t>𝑡</m:t>
                      </m:r>
                      <m:r>
                        <a:rPr lang="en-US" sz="3200" i="1" smtClean="0">
                          <a:latin typeface="Cambria Math" panose="02040503050406030204" pitchFamily="18" charset="0"/>
                        </a:rPr>
                        <m:t>)</m:t>
                      </m:r>
                    </m:oMath>
                  </m:oMathPara>
                </a14:m>
                <a:endParaRPr lang="en-US" sz="3200" dirty="0" smtClean="0"/>
              </a:p>
            </p:txBody>
          </p:sp>
        </mc:Choice>
        <mc:Fallback xmlns="">
          <p:sp>
            <p:nvSpPr>
              <p:cNvPr id="4" name="Text Placeholder 2"/>
              <p:cNvSpPr txBox="1">
                <a:spLocks noRot="1" noChangeAspect="1" noMove="1" noResize="1" noEditPoints="1" noAdjustHandles="1" noChangeArrowheads="1" noChangeShapeType="1" noTextEdit="1"/>
              </p:cNvSpPr>
              <p:nvPr/>
            </p:nvSpPr>
            <p:spPr>
              <a:xfrm>
                <a:off x="6142037" y="1913802"/>
                <a:ext cx="6146372" cy="1735860"/>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5751307" y="6344456"/>
            <a:ext cx="214333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18846" y="1734485"/>
            <a:ext cx="718191" cy="1915177"/>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1107883" y="3773850"/>
            <a:ext cx="2487374"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4</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number of app installs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7699233" y="4194359"/>
            <a:ext cx="255027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4</a:t>
            </a:r>
            <a:r>
              <a:rPr lang="en-US" sz="2400" baseline="30000" dirty="0" smtClean="0">
                <a:gradFill>
                  <a:gsLst>
                    <a:gs pos="2917">
                      <a:schemeClr val="tx1"/>
                    </a:gs>
                    <a:gs pos="30000">
                      <a:schemeClr val="tx1"/>
                    </a:gs>
                  </a:gsLst>
                  <a:lin ang="5400000" scaled="0"/>
                </a:gradFill>
              </a:rPr>
              <a:t>th</a:t>
            </a:r>
            <a:r>
              <a:rPr lang="en-US" sz="2400" dirty="0">
                <a:gradFill>
                  <a:gsLst>
                    <a:gs pos="2917">
                      <a:schemeClr val="tx1"/>
                    </a:gs>
                    <a:gs pos="30000">
                      <a:schemeClr val="tx1"/>
                    </a:gs>
                  </a:gsLst>
                  <a:lin ang="5400000" scaled="0"/>
                </a:gradFill>
              </a:rPr>
              <a:t> </a:t>
            </a:r>
            <a:r>
              <a:rPr lang="en-US" sz="2400" dirty="0" smtClean="0">
                <a:gradFill>
                  <a:gsLst>
                    <a:gs pos="2917">
                      <a:schemeClr val="tx1"/>
                    </a:gs>
                    <a:gs pos="30000">
                      <a:schemeClr val="tx1"/>
                    </a:gs>
                  </a:gsLst>
                  <a:lin ang="5400000" scaled="0"/>
                </a:gradFill>
              </a:rPr>
              <a:t>ranked app</a:t>
            </a:r>
          </a:p>
          <a:p>
            <a:pPr>
              <a:lnSpc>
                <a:spcPct val="90000"/>
              </a:lnSpc>
              <a:spcAft>
                <a:spcPts val="600"/>
              </a:spcAft>
            </a:pPr>
            <a:r>
              <a:rPr lang="en-US" sz="2400" i="1" dirty="0">
                <a:gradFill>
                  <a:gsLst>
                    <a:gs pos="2917">
                      <a:schemeClr val="tx1"/>
                    </a:gs>
                    <a:gs pos="30000">
                      <a:schemeClr val="tx1"/>
                    </a:gs>
                  </a:gsLst>
                  <a:lin ang="5400000" scaled="0"/>
                </a:gradFill>
              </a:rPr>
              <a:t>(</a:t>
            </a:r>
            <a:r>
              <a:rPr lang="en-US" sz="2400" i="1" dirty="0" smtClean="0">
                <a:gradFill>
                  <a:gsLst>
                    <a:gs pos="2917">
                      <a:schemeClr val="tx1"/>
                    </a:gs>
                    <a:gs pos="30000">
                      <a:schemeClr val="tx1"/>
                    </a:gs>
                  </a:gsLst>
                  <a:lin ang="5400000" scaled="0"/>
                </a:gradFill>
              </a:rPr>
              <a:t>Not-shown)</a:t>
            </a:r>
          </a:p>
        </p:txBody>
      </p:sp>
      <p:sp>
        <p:nvSpPr>
          <p:cNvPr id="12" name="TextBox 11"/>
          <p:cNvSpPr txBox="1"/>
          <p:nvPr/>
        </p:nvSpPr>
        <p:spPr>
          <a:xfrm rot="21578046">
            <a:off x="2133803" y="4117695"/>
            <a:ext cx="339560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3</a:t>
            </a:r>
            <a:r>
              <a:rPr lang="en-US" sz="2400" baseline="30000" dirty="0" smtClean="0">
                <a:gradFill>
                  <a:gsLst>
                    <a:gs pos="2917">
                      <a:schemeClr val="tx1"/>
                    </a:gs>
                    <a:gs pos="30000">
                      <a:schemeClr val="tx1"/>
                    </a:gs>
                  </a:gsLst>
                  <a:lin ang="5400000" scaled="0"/>
                </a:gradFill>
              </a:rPr>
              <a:t>rd</a:t>
            </a:r>
            <a:r>
              <a:rPr lang="en-US" sz="2400" dirty="0" smtClean="0">
                <a:gradFill>
                  <a:gsLst>
                    <a:gs pos="2917">
                      <a:schemeClr val="tx1"/>
                    </a:gs>
                    <a:gs pos="30000">
                      <a:schemeClr val="tx1"/>
                    </a:gs>
                  </a:gsLst>
                  <a:lin ang="5400000" scaled="0"/>
                </a:gradFill>
              </a:rPr>
              <a:t> ranked app </a:t>
            </a:r>
            <a:r>
              <a:rPr lang="en-US" sz="2400" i="1" dirty="0" smtClean="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3</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number of app installs</a:t>
                </a:r>
                <a:endParaRPr lang="en-US" sz="2400" dirty="0">
                  <a:gradFill>
                    <a:gsLst>
                      <a:gs pos="0">
                        <a:srgbClr val="FFFFFF"/>
                      </a:gs>
                      <a:gs pos="100000">
                        <a:srgbClr val="FFFFFF"/>
                      </a:gs>
                    </a:gsLst>
                    <a:lin ang="5400000" scaled="0"/>
                  </a:gradFill>
                </a:endParaRP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4120165" y="3891212"/>
            <a:ext cx="2502008"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lgorithm: Regression discontinuity</a:t>
            </a:r>
            <a:endParaRPr lang="en-US" dirty="0"/>
          </a:p>
        </p:txBody>
      </p:sp>
      <p:sp>
        <p:nvSpPr>
          <p:cNvPr id="3" name="Text Placeholder 2"/>
          <p:cNvSpPr>
            <a:spLocks noGrp="1"/>
          </p:cNvSpPr>
          <p:nvPr>
            <p:ph type="body" sz="quarter" idx="10"/>
          </p:nvPr>
        </p:nvSpPr>
        <p:spPr>
          <a:xfrm>
            <a:off x="274638" y="1212850"/>
            <a:ext cx="11887200" cy="4431983"/>
          </a:xfrm>
        </p:spPr>
        <p:txBody>
          <a:bodyPr/>
          <a:lstStyle/>
          <a:p>
            <a:r>
              <a:rPr lang="en-US" dirty="0" smtClean="0"/>
              <a:t>For any top-k recommendation list:</a:t>
            </a:r>
            <a:endParaRPr lang="en-US" dirty="0"/>
          </a:p>
          <a:p>
            <a:r>
              <a:rPr lang="en-US" dirty="0" smtClean="0"/>
              <a:t>	Using </a:t>
            </a:r>
            <a:r>
              <a:rPr lang="en-US" dirty="0"/>
              <a:t>logs, identify </a:t>
            </a:r>
            <a:r>
              <a:rPr lang="en-US" dirty="0" smtClean="0"/>
              <a:t>apps </a:t>
            </a:r>
            <a:r>
              <a:rPr lang="en-US" dirty="0"/>
              <a:t>that were similarly ranked but could not make it to the </a:t>
            </a:r>
            <a:r>
              <a:rPr lang="en-US" dirty="0" smtClean="0"/>
              <a:t>top-k </a:t>
            </a:r>
            <a:r>
              <a:rPr lang="en-US" dirty="0"/>
              <a:t>shown apps.</a:t>
            </a:r>
          </a:p>
          <a:p>
            <a:r>
              <a:rPr lang="en-US" dirty="0" smtClean="0"/>
              <a:t>	Measure </a:t>
            </a:r>
            <a:r>
              <a:rPr lang="en-US" dirty="0"/>
              <a:t>difference in app installs </a:t>
            </a:r>
            <a:r>
              <a:rPr lang="en-US" dirty="0" smtClean="0"/>
              <a:t>between</a:t>
            </a:r>
            <a:r>
              <a:rPr lang="en-US" b="1" dirty="0" smtClean="0"/>
              <a:t> </a:t>
            </a:r>
            <a:r>
              <a:rPr lang="en-US" b="1" dirty="0"/>
              <a:t>shown and not-shown apps </a:t>
            </a:r>
            <a:r>
              <a:rPr lang="en-US" dirty="0"/>
              <a:t>for each user.</a:t>
            </a:r>
          </a:p>
          <a:p>
            <a:endParaRPr lang="en-US" dirty="0"/>
          </a:p>
        </p:txBody>
      </p:sp>
    </p:spTree>
    <p:extLst>
      <p:ext uri="{BB962C8B-B14F-4D97-AF65-F5344CB8AC3E}">
        <p14:creationId xmlns:p14="http://schemas.microsoft.com/office/powerpoint/2010/main" val="17011161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natural experiment</a:t>
            </a:r>
            <a:endParaRPr lang="en-US" dirty="0"/>
          </a:p>
        </p:txBody>
      </p:sp>
      <p:sp>
        <p:nvSpPr>
          <p:cNvPr id="3" name="Content Placeholder 2"/>
          <p:cNvSpPr>
            <a:spLocks noGrp="1"/>
          </p:cNvSpPr>
          <p:nvPr>
            <p:ph type="body" sz="quarter" idx="10"/>
          </p:nvPr>
        </p:nvSpPr>
        <p:spPr>
          <a:xfrm>
            <a:off x="350837" y="1227094"/>
            <a:ext cx="11887200" cy="5180012"/>
          </a:xfrm>
          <a:prstGeom prst="rect">
            <a:avLst/>
          </a:prstGeom>
        </p:spPr>
        <p:txBody>
          <a:bodyPr vert="horz" lIns="0" tIns="46630" rIns="0" bIns="46630" rtlCol="0" anchor="t">
            <a:normAutofit/>
          </a:bodyPr>
          <a:lstStyle/>
          <a:p>
            <a:r>
              <a:rPr lang="en-US" dirty="0" smtClean="0"/>
              <a:t>Can look </a:t>
            </a:r>
            <a:r>
              <a:rPr lang="en-US" dirty="0"/>
              <a:t>at </a:t>
            </a:r>
            <a:r>
              <a:rPr lang="en-US" i="1" dirty="0" smtClean="0"/>
              <a:t>as-if random </a:t>
            </a:r>
            <a:r>
              <a:rPr lang="en-US" dirty="0" smtClean="0"/>
              <a:t>variations </a:t>
            </a:r>
            <a:r>
              <a:rPr lang="en-US" dirty="0"/>
              <a:t>due to external events. </a:t>
            </a:r>
          </a:p>
          <a:p>
            <a:r>
              <a:rPr lang="en-US" sz="2800" dirty="0"/>
              <a:t>E.g. </a:t>
            </a:r>
            <a:r>
              <a:rPr lang="en-US" sz="2800" dirty="0" smtClean="0"/>
              <a:t>Featuring on the Today show may lead to a sudden spike in installs for </a:t>
            </a:r>
            <a:r>
              <a:rPr lang="en-US" sz="2800" dirty="0" smtClean="0"/>
              <a:t>an </a:t>
            </a:r>
            <a:r>
              <a:rPr lang="en-US" sz="2800" dirty="0" smtClean="0"/>
              <a:t>app</a:t>
            </a:r>
            <a:r>
              <a:rPr lang="en-US" sz="2800" dirty="0" smtClean="0"/>
              <a:t>.</a:t>
            </a:r>
            <a:r>
              <a:rPr lang="en-US" dirty="0" smtClean="0"/>
              <a:t> </a:t>
            </a:r>
            <a:endParaRPr lang="en-US" dirty="0" smtClean="0"/>
          </a:p>
          <a:p>
            <a:r>
              <a:rPr lang="en-US" dirty="0" smtClean="0"/>
              <a:t>Such </a:t>
            </a:r>
            <a:r>
              <a:rPr lang="en-US" dirty="0"/>
              <a:t>external </a:t>
            </a:r>
            <a:r>
              <a:rPr lang="en-US" i="1" dirty="0"/>
              <a:t>shocks </a:t>
            </a:r>
            <a:r>
              <a:rPr lang="en-US" dirty="0"/>
              <a:t>can be used to determine </a:t>
            </a:r>
            <a:r>
              <a:rPr lang="en-US" dirty="0" smtClean="0"/>
              <a:t>causal </a:t>
            </a:r>
            <a:r>
              <a:rPr lang="en-US" dirty="0"/>
              <a:t>effects, such as the </a:t>
            </a:r>
            <a:r>
              <a:rPr lang="en-US" dirty="0" smtClean="0"/>
              <a:t>effect of showing </a:t>
            </a:r>
            <a:r>
              <a:rPr lang="en-US" dirty="0" smtClean="0"/>
              <a:t>recommendations.</a:t>
            </a:r>
            <a:endParaRPr lang="en-US" i="1" dirty="0"/>
          </a:p>
        </p:txBody>
      </p:sp>
    </p:spTree>
    <p:extLst>
      <p:ext uri="{BB962C8B-B14F-4D97-AF65-F5344CB8AC3E}">
        <p14:creationId xmlns:p14="http://schemas.microsoft.com/office/powerpoint/2010/main" val="63726917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2039598" cy="917575"/>
          </a:xfrm>
        </p:spPr>
        <p:txBody>
          <a:bodyPr/>
          <a:lstStyle/>
          <a:p>
            <a:r>
              <a:rPr lang="en-US" dirty="0" smtClean="0"/>
              <a:t>Cont. example: Effect of store recommendations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37" y="1363662"/>
            <a:ext cx="7886700" cy="2680786"/>
          </a:xfrm>
          <a:prstGeom prst="rect">
            <a:avLst/>
          </a:prstGeom>
        </p:spPr>
      </p:pic>
      <p:sp>
        <p:nvSpPr>
          <p:cNvPr id="10" name="TextBox 9"/>
          <p:cNvSpPr txBox="1"/>
          <p:nvPr/>
        </p:nvSpPr>
        <p:spPr>
          <a:xfrm>
            <a:off x="8275637" y="1096352"/>
            <a:ext cx="3695700" cy="3065455"/>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gradFill>
                  <a:gsLst>
                    <a:gs pos="2917">
                      <a:schemeClr val="tx1"/>
                    </a:gs>
                    <a:gs pos="30000">
                      <a:schemeClr val="tx1"/>
                    </a:gs>
                  </a:gsLst>
                  <a:lin ang="5400000" scaled="0"/>
                </a:gradFill>
              </a:rPr>
              <a:t>How many new visits are </a:t>
            </a:r>
            <a:r>
              <a:rPr lang="en-US" sz="4000" i="1" dirty="0" smtClean="0">
                <a:gradFill>
                  <a:gsLst>
                    <a:gs pos="2917">
                      <a:schemeClr val="tx1"/>
                    </a:gs>
                    <a:gs pos="30000">
                      <a:schemeClr val="tx1"/>
                    </a:gs>
                  </a:gsLst>
                  <a:lin ang="5400000" scaled="0"/>
                </a:gradFill>
              </a:rPr>
              <a:t>caused</a:t>
            </a:r>
            <a:r>
              <a:rPr lang="en-US" sz="4000" dirty="0" smtClean="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74637" y="4335462"/>
                <a:ext cx="10896600" cy="2000548"/>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latin typeface="+mj-lt"/>
                  </a:rPr>
                  <a:t>Demand for App 1 is correlated with demand for App 2.</a:t>
                </a:r>
              </a:p>
              <a:p>
                <a:pPr>
                  <a:lnSpc>
                    <a:spcPct val="90000"/>
                  </a:lnSpc>
                  <a:spcAft>
                    <a:spcPts val="600"/>
                  </a:spcAft>
                </a:pPr>
                <a:endParaRPr lang="en-US" sz="1600" dirty="0" smtClean="0">
                  <a:gradFill>
                    <a:gsLst>
                      <a:gs pos="2917">
                        <a:schemeClr val="tx1"/>
                      </a:gs>
                      <a:gs pos="30000">
                        <a:schemeClr val="tx1"/>
                      </a:gs>
                    </a:gsLst>
                    <a:lin ang="5400000" scaled="0"/>
                  </a:gradFill>
                  <a:latin typeface="+mj-lt"/>
                </a:endParaRPr>
              </a:p>
              <a:p>
                <a:pPr>
                  <a:lnSpc>
                    <a:spcPct val="90000"/>
                  </a:lnSpc>
                  <a:spcAft>
                    <a:spcPts val="600"/>
                  </a:spcAft>
                </a:pP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m:t>
                    </m:r>
                  </m:oMath>
                </a14:m>
                <a:r>
                  <a:rPr lang="en-US" sz="3200" dirty="0" smtClean="0">
                    <a:gradFill>
                      <a:gsLst>
                        <a:gs pos="2917">
                          <a:schemeClr val="tx1"/>
                        </a:gs>
                        <a:gs pos="30000">
                          <a:schemeClr val="tx1"/>
                        </a:gs>
                      </a:gsLst>
                      <a:lin ang="5400000" scaled="0"/>
                    </a:gradFill>
                    <a:latin typeface="+mj-lt"/>
                  </a:rPr>
                  <a:t> Users would most likely have visited App 2 even without recommendations</a:t>
                </a:r>
                <a:r>
                  <a:rPr lang="en-US" sz="3200" dirty="0">
                    <a:gradFill>
                      <a:gsLst>
                        <a:gs pos="2917">
                          <a:schemeClr val="tx1"/>
                        </a:gs>
                        <a:gs pos="30000">
                          <a:schemeClr val="tx1"/>
                        </a:gs>
                      </a:gsLst>
                      <a:lin ang="5400000" scaled="0"/>
                    </a:gradFill>
                    <a:latin typeface="+mj-lt"/>
                  </a:rPr>
                  <a:t>.</a:t>
                </a:r>
                <a:endParaRPr lang="en-US" sz="3200" dirty="0" smtClean="0">
                  <a:gradFill>
                    <a:gsLst>
                      <a:gs pos="2917">
                        <a:schemeClr val="tx1"/>
                      </a:gs>
                      <a:gs pos="30000">
                        <a:schemeClr val="tx1"/>
                      </a:gs>
                    </a:gsLst>
                    <a:lin ang="5400000" scaled="0"/>
                  </a:gradFill>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74637" y="4335462"/>
                <a:ext cx="10896600" cy="200054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039598" cy="917575"/>
          </a:xfrm>
        </p:spPr>
        <p:txBody>
          <a:bodyPr/>
          <a:lstStyle/>
          <a:p>
            <a:r>
              <a:rPr lang="en-US" dirty="0"/>
              <a:t>T</a:t>
            </a:r>
            <a:r>
              <a:rPr lang="en-US" dirty="0" smtClean="0"/>
              <a:t>raffic on normal days to App 1</a:t>
            </a:r>
            <a:endParaRPr lang="en-US" dirty="0"/>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81046" y="1226606"/>
            <a:ext cx="718191" cy="191517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3450887" y="3809144"/>
            <a:ext cx="2377018"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75163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click-throughs from </a:t>
                </a:r>
              </a:p>
              <a:p>
                <a:pPr algn="ctr" defTabSz="932472" fontAlgn="base">
                  <a:spcBef>
                    <a:spcPct val="0"/>
                  </a:spcBef>
                  <a:spcAft>
                    <a:spcPct val="0"/>
                  </a:spcAft>
                </a:pPr>
                <a:r>
                  <a:rPr lang="en-US" sz="2400" dirty="0" smtClean="0">
                    <a:gradFill>
                      <a:gsLst>
                        <a:gs pos="0">
                          <a:srgbClr val="FFFFFF"/>
                        </a:gs>
                        <a:gs pos="100000">
                          <a:srgbClr val="FFFFFF"/>
                        </a:gs>
                      </a:gsLst>
                      <a:lin ang="5400000" scaled="0"/>
                    </a:gradFill>
                  </a:rPr>
                  <a:t>App 1 to App 2</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75163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372400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a:t>
                </a:r>
                <a:r>
                  <a:rPr lang="en-US" sz="2400" dirty="0">
                    <a:gradFill>
                      <a:gsLst>
                        <a:gs pos="0">
                          <a:srgbClr val="FFFFFF"/>
                        </a:gs>
                        <a:gs pos="100000">
                          <a:srgbClr val="FFFFFF"/>
                        </a:gs>
                      </a:gsLst>
                      <a:lin ang="5400000" scaled="0"/>
                    </a:gradFill>
                  </a:rPr>
                  <a:t>click-throughs from </a:t>
                </a:r>
              </a:p>
              <a:p>
                <a:pPr algn="ctr" defTabSz="932472" fontAlgn="base">
                  <a:spcBef>
                    <a:spcPct val="0"/>
                  </a:spcBef>
                  <a:spcAft>
                    <a:spcPct val="0"/>
                  </a:spcAft>
                </a:pPr>
                <a:r>
                  <a:rPr lang="en-US" sz="2400" dirty="0">
                    <a:gradFill>
                      <a:gsLst>
                        <a:gs pos="0">
                          <a:srgbClr val="FFFFFF"/>
                        </a:gs>
                        <a:gs pos="100000">
                          <a:srgbClr val="FFFFFF"/>
                        </a:gs>
                      </a:gsLst>
                      <a:lin ang="5400000" scaled="0"/>
                    </a:gradFill>
                  </a:rPr>
                  <a:t>App 1 to App </a:t>
                </a:r>
                <a:r>
                  <a:rPr lang="en-US" sz="2400" dirty="0" smtClean="0">
                    <a:gradFill>
                      <a:gsLst>
                        <a:gs pos="0">
                          <a:srgbClr val="FFFFFF"/>
                        </a:gs>
                        <a:gs pos="100000">
                          <a:srgbClr val="FFFFFF"/>
                        </a:gs>
                      </a:gsLst>
                      <a:lin ang="5400000" scaled="0"/>
                    </a:gradFill>
                  </a:rPr>
                  <a:t>2</a:t>
                </a:r>
                <a:endParaRPr lang="en-US" sz="2400" dirty="0">
                  <a:gradFill>
                    <a:gsLst>
                      <a:gs pos="0">
                        <a:srgbClr val="FFFFFF"/>
                      </a:gs>
                      <a:gs pos="100000">
                        <a:srgbClr val="FFFFFF"/>
                      </a:gs>
                    </a:gsLst>
                    <a:lin ang="5400000" scaled="0"/>
                  </a:gradFill>
                </a:endParaRP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3724005" y="4977389"/>
                <a:ext cx="2754057" cy="1433888"/>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833477" y="4463990"/>
            <a:ext cx="718191" cy="191517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082072" y="1226606"/>
            <a:ext cx="718191" cy="191517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034072" y="4462230"/>
            <a:ext cx="718191" cy="1915177"/>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6523037" y="3421062"/>
            <a:ext cx="5637674"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161836" cy="917575"/>
          </a:xfrm>
        </p:spPr>
        <p:txBody>
          <a:bodyPr/>
          <a:lstStyle/>
          <a:p>
            <a:r>
              <a:rPr lang="en-US" dirty="0" smtClean="0"/>
              <a:t>External shock brings as-if random users to App1</a:t>
            </a:r>
            <a:endParaRPr lang="en-US" dirty="0"/>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881046" y="1226606"/>
            <a:ext cx="718191" cy="1915177"/>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3450887" y="3809144"/>
            <a:ext cx="2377018"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675163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a:t>
                </a:r>
                <a:r>
                  <a:rPr lang="en-US" sz="2400" dirty="0">
                    <a:gradFill>
                      <a:gsLst>
                        <a:gs pos="0">
                          <a:srgbClr val="FFFFFF"/>
                        </a:gs>
                        <a:gs pos="100000">
                          <a:srgbClr val="FFFFFF"/>
                        </a:gs>
                      </a:gsLst>
                      <a:lin ang="5400000" scaled="0"/>
                    </a:gradFill>
                  </a:rPr>
                  <a:t>click-throughs from </a:t>
                </a:r>
              </a:p>
              <a:p>
                <a:pPr algn="ctr" defTabSz="932472" fontAlgn="base">
                  <a:spcBef>
                    <a:spcPct val="0"/>
                  </a:spcBef>
                  <a:spcAft>
                    <a:spcPct val="0"/>
                  </a:spcAft>
                </a:pPr>
                <a:r>
                  <a:rPr lang="en-US" sz="2400"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675163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372400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Sup>
                      <m:sSubSupPr>
                        <m:ctrlPr>
                          <a:rPr lang="en-US" sz="2400" b="0" i="1" smtClean="0">
                            <a:gradFill>
                              <a:gsLst>
                                <a:gs pos="0">
                                  <a:srgbClr val="FFFFFF"/>
                                </a:gs>
                                <a:gs pos="100000">
                                  <a:srgbClr val="FFFFFF"/>
                                </a:gs>
                              </a:gsLst>
                              <a:lin ang="5400000" scaled="0"/>
                            </a:gradFill>
                            <a:latin typeface="Cambria Math" panose="02040503050406030204" pitchFamily="18" charset="0"/>
                          </a:rPr>
                        </m:ctrlPr>
                      </m:sSubSup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up>
                        <m:r>
                          <a:rPr lang="en-US" sz="2400" b="0" i="1" smtClean="0">
                            <a:gradFill>
                              <a:gsLst>
                                <a:gs pos="0">
                                  <a:srgbClr val="FFFFFF"/>
                                </a:gs>
                                <a:gs pos="100000">
                                  <a:srgbClr val="FFFFFF"/>
                                </a:gs>
                              </a:gsLst>
                              <a:lin ang="5400000" scaled="0"/>
                            </a:gradFill>
                            <a:latin typeface="Cambria Math" panose="02040503050406030204" pitchFamily="18" charset="0"/>
                          </a:rPr>
                          <m:t>′</m:t>
                        </m:r>
                      </m:sup>
                    </m:sSubSup>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a:t>
                </a:r>
                <a:r>
                  <a:rPr lang="en-US" sz="2400" dirty="0">
                    <a:gradFill>
                      <a:gsLst>
                        <a:gs pos="0">
                          <a:srgbClr val="FFFFFF"/>
                        </a:gs>
                        <a:gs pos="100000">
                          <a:srgbClr val="FFFFFF"/>
                        </a:gs>
                      </a:gsLst>
                      <a:lin ang="5400000" scaled="0"/>
                    </a:gradFill>
                  </a:rPr>
                  <a:t>click-throughs from </a:t>
                </a:r>
              </a:p>
              <a:p>
                <a:pPr algn="ctr" defTabSz="932472" fontAlgn="base">
                  <a:spcBef>
                    <a:spcPct val="0"/>
                  </a:spcBef>
                  <a:spcAft>
                    <a:spcPct val="0"/>
                  </a:spcAft>
                </a:pPr>
                <a:r>
                  <a:rPr lang="en-US" sz="2400"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3724005" y="4977389"/>
                <a:ext cx="2754057" cy="1433888"/>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833477" y="4463990"/>
            <a:ext cx="718191" cy="1915177"/>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5082072" y="1226606"/>
            <a:ext cx="718191" cy="1915177"/>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034072" y="4463989"/>
            <a:ext cx="718191" cy="1915177"/>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463764" y="4463989"/>
            <a:ext cx="718191" cy="1915177"/>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253668" y="4463989"/>
            <a:ext cx="718191" cy="1915177"/>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6343474" y="3421062"/>
                <a:ext cx="5894563" cy="3541547"/>
              </a:xfrm>
              <a:prstGeom prst="rect">
                <a:avLst/>
              </a:prstGeom>
              <a:noFill/>
            </p:spPr>
            <p:txBody>
              <a:bodyPr wrap="square" lIns="182880" tIns="146304" rIns="182880" bIns="146304" rtlCol="0">
                <a:spAutoFit/>
              </a:bodyPr>
              <a:lstStyle/>
              <a:p>
                <a:pPr>
                  <a:lnSpc>
                    <a:spcPct val="90000"/>
                  </a:lnSpc>
                  <a:spcAft>
                    <a:spcPts val="600"/>
                  </a:spcAft>
                </a:pPr>
                <a:r>
                  <a:rPr lang="en-US" sz="3200" b="1" dirty="0">
                    <a:gradFill>
                      <a:gsLst>
                        <a:gs pos="2917">
                          <a:schemeClr val="tx1"/>
                        </a:gs>
                        <a:gs pos="30000">
                          <a:schemeClr val="tx1"/>
                        </a:gs>
                      </a:gsLst>
                      <a:lin ang="5400000" scaled="0"/>
                    </a:gradFill>
                    <a:latin typeface="+mj-lt"/>
                  </a:rPr>
                  <a:t>If demand for App 2 remains constant</a:t>
                </a:r>
                <a:r>
                  <a:rPr lang="en-US" sz="3200" dirty="0">
                    <a:gradFill>
                      <a:gsLst>
                        <a:gs pos="2917">
                          <a:schemeClr val="tx1"/>
                        </a:gs>
                        <a:gs pos="30000">
                          <a:schemeClr val="tx1"/>
                        </a:gs>
                      </a:gsLst>
                      <a:lin ang="5400000" scaled="0"/>
                    </a:gradFill>
                    <a:latin typeface="+mj-lt"/>
                  </a:rPr>
                  <a:t>, </a:t>
                </a:r>
                <a:r>
                  <a:rPr lang="en-US" sz="3200" dirty="0" smtClean="0">
                    <a:gradFill>
                      <a:gsLst>
                        <a:gs pos="2917">
                          <a:schemeClr val="tx1"/>
                        </a:gs>
                        <a:gs pos="30000">
                          <a:schemeClr val="tx1"/>
                        </a:gs>
                      </a:gsLst>
                      <a:lin ang="5400000" scaled="0"/>
                    </a:gradFill>
                    <a:latin typeface="+mj-lt"/>
                  </a:rPr>
                  <a:t>additional views to App 2 would not have happened had these new users not visited App 1. </a:t>
                </a:r>
                <a:endParaRPr lang="en-US" sz="3200" dirty="0">
                  <a:gradFill>
                    <a:gsLst>
                      <a:gs pos="2917">
                        <a:schemeClr val="tx1"/>
                      </a:gs>
                      <a:gs pos="30000">
                        <a:schemeClr val="tx1"/>
                      </a:gs>
                    </a:gsLst>
                    <a:lin ang="5400000" scaled="0"/>
                  </a:gradFill>
                  <a:latin typeface="+mj-lt"/>
                </a:endParaRP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3200" i="1" dirty="0" smtClean="0">
                          <a:gradFill>
                            <a:gsLst>
                              <a:gs pos="2917">
                                <a:schemeClr val="tx1"/>
                              </a:gs>
                              <a:gs pos="30000">
                                <a:schemeClr val="tx1"/>
                              </a:gs>
                            </a:gsLst>
                            <a:lin ang="5400000" scaled="0"/>
                          </a:gradFill>
                          <a:latin typeface="Cambria Math" panose="02040503050406030204" pitchFamily="18" charset="0"/>
                        </a:rPr>
                        <m:t>𝐶𝑎𝑢𝑠𝑎𝑙</m:t>
                      </m:r>
                      <m:r>
                        <a:rPr lang="en-US" sz="3200" i="1" dirty="0" smtClean="0">
                          <a:gradFill>
                            <a:gsLst>
                              <a:gs pos="2917">
                                <a:schemeClr val="tx1"/>
                              </a:gs>
                              <a:gs pos="30000">
                                <a:schemeClr val="tx1"/>
                              </a:gs>
                            </a:gsLst>
                            <a:lin ang="5400000" scaled="0"/>
                          </a:gradFill>
                          <a:latin typeface="Cambria Math" panose="02040503050406030204" pitchFamily="18" charset="0"/>
                        </a:rPr>
                        <m:t> </m:t>
                      </m:r>
                      <m:r>
                        <a:rPr lang="en-US" sz="3200" i="1" dirty="0" smtClean="0">
                          <a:gradFill>
                            <a:gsLst>
                              <a:gs pos="2917">
                                <a:schemeClr val="tx1"/>
                              </a:gs>
                              <a:gs pos="30000">
                                <a:schemeClr val="tx1"/>
                              </a:gs>
                            </a:gsLst>
                            <a:lin ang="5400000" scaled="0"/>
                          </a:gradFill>
                          <a:latin typeface="Cambria Math" panose="02040503050406030204" pitchFamily="18" charset="0"/>
                        </a:rPr>
                        <m:t>𝑐𝑙𝑖𝑐𝑘𝑠</m:t>
                      </m:r>
                      <m:r>
                        <a:rPr lang="en-US" sz="3200" i="1" dirty="0" smtClean="0">
                          <a:gradFill>
                            <a:gsLst>
                              <a:gs pos="2917">
                                <a:schemeClr val="tx1"/>
                              </a:gs>
                              <a:gs pos="30000">
                                <a:schemeClr val="tx1"/>
                              </a:gs>
                            </a:gsLst>
                            <a:lin ang="5400000" scaled="0"/>
                          </a:gradFill>
                          <a:latin typeface="Cambria Math" panose="02040503050406030204" pitchFamily="18" charset="0"/>
                        </a:rPr>
                        <m:t> =</m:t>
                      </m:r>
                      <m:sSubSup>
                        <m:sSubSupPr>
                          <m:ctrlPr>
                            <a:rPr lang="en-US" sz="3200" b="0" i="1" smtClean="0">
                              <a:gradFill>
                                <a:gsLst>
                                  <a:gs pos="2917">
                                    <a:schemeClr val="tx1"/>
                                  </a:gs>
                                  <a:gs pos="30000">
                                    <a:schemeClr val="tx1"/>
                                  </a:gs>
                                </a:gsLst>
                                <a:lin ang="5400000" scaled="0"/>
                              </a:gradFill>
                              <a:latin typeface="Cambria Math" panose="02040503050406030204" pitchFamily="18" charset="0"/>
                            </a:rPr>
                          </m:ctrlPr>
                        </m:sSubSupPr>
                        <m:e>
                          <m:r>
                            <a:rPr lang="en-US" sz="3200" b="0" i="1" smtClean="0">
                              <a:gradFill>
                                <a:gsLst>
                                  <a:gs pos="2917">
                                    <a:schemeClr val="tx1"/>
                                  </a:gs>
                                  <a:gs pos="30000">
                                    <a:schemeClr val="tx1"/>
                                  </a:gs>
                                </a:gsLst>
                                <a:lin ang="5400000" scaled="0"/>
                              </a:gradFill>
                              <a:latin typeface="Cambria Math" panose="02040503050406030204" pitchFamily="18" charset="0"/>
                            </a:rPr>
                            <m:t>𝑌</m:t>
                          </m:r>
                        </m:e>
                        <m:sub>
                          <m:r>
                            <a:rPr lang="en-US" sz="3200" b="0" i="1" smtClean="0">
                              <a:gradFill>
                                <a:gsLst>
                                  <a:gs pos="2917">
                                    <a:schemeClr val="tx1"/>
                                  </a:gs>
                                  <a:gs pos="30000">
                                    <a:schemeClr val="tx1"/>
                                  </a:gs>
                                </a:gsLst>
                                <a:lin ang="5400000" scaled="0"/>
                              </a:gradFill>
                              <a:latin typeface="Cambria Math" panose="02040503050406030204" pitchFamily="18" charset="0"/>
                            </a:rPr>
                            <m:t>𝑛𝑒𝑤</m:t>
                          </m:r>
                        </m:sub>
                        <m:sup>
                          <m:r>
                            <a:rPr lang="en-US" sz="3200" b="0" i="1" smtClean="0">
                              <a:gradFill>
                                <a:gsLst>
                                  <a:gs pos="2917">
                                    <a:schemeClr val="tx1"/>
                                  </a:gs>
                                  <a:gs pos="30000">
                                    <a:schemeClr val="tx1"/>
                                  </a:gs>
                                </a:gsLst>
                                <a:lin ang="5400000" scaled="0"/>
                              </a:gradFill>
                              <a:latin typeface="Cambria Math" panose="02040503050406030204" pitchFamily="18" charset="0"/>
                            </a:rPr>
                            <m:t>′</m:t>
                          </m:r>
                        </m:sup>
                      </m:sSubSup>
                      <m:d>
                        <m:dPr>
                          <m:ctrlPr>
                            <a:rPr lang="en-US" sz="3200" b="0" i="1" smtClean="0">
                              <a:gradFill>
                                <a:gsLst>
                                  <a:gs pos="2917">
                                    <a:schemeClr val="tx1"/>
                                  </a:gs>
                                  <a:gs pos="30000">
                                    <a:schemeClr val="tx1"/>
                                  </a:gs>
                                </a:gsLst>
                                <a:lin ang="5400000" scaled="0"/>
                              </a:gradFill>
                              <a:latin typeface="Cambria Math" panose="02040503050406030204" pitchFamily="18" charset="0"/>
                            </a:rPr>
                          </m:ctrlPr>
                        </m:dPr>
                        <m:e>
                          <m:r>
                            <a:rPr lang="en-US" sz="3200" b="0" i="1" smtClean="0">
                              <a:gradFill>
                                <a:gsLst>
                                  <a:gs pos="2917">
                                    <a:schemeClr val="tx1"/>
                                  </a:gs>
                                  <a:gs pos="30000">
                                    <a:schemeClr val="tx1"/>
                                  </a:gs>
                                </a:gsLst>
                                <a:lin ang="5400000" scaled="0"/>
                              </a:gradFill>
                              <a:latin typeface="Cambria Math" panose="02040503050406030204" pitchFamily="18" charset="0"/>
                            </a:rPr>
                            <m:t>𝑡</m:t>
                          </m:r>
                        </m:e>
                      </m:d>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𝑌</m:t>
                          </m:r>
                        </m:e>
                        <m:sub>
                          <m:r>
                            <a:rPr lang="en-US" sz="3200" b="0" i="1" smtClean="0">
                              <a:gradFill>
                                <a:gsLst>
                                  <a:gs pos="2917">
                                    <a:schemeClr val="tx1"/>
                                  </a:gs>
                                  <a:gs pos="30000">
                                    <a:schemeClr val="tx1"/>
                                  </a:gs>
                                </a:gsLst>
                                <a:lin ang="5400000" scaled="0"/>
                              </a:gradFill>
                              <a:latin typeface="Cambria Math" panose="02040503050406030204" pitchFamily="18" charset="0"/>
                            </a:rPr>
                            <m:t>𝑜𝑙𝑑</m:t>
                          </m:r>
                        </m:sub>
                      </m:sSub>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𝑡</m:t>
                      </m:r>
                      <m:r>
                        <a:rPr lang="en-US" sz="3200" b="0" i="1" smtClean="0">
                          <a:gradFill>
                            <a:gsLst>
                              <a:gs pos="2917">
                                <a:schemeClr val="tx1"/>
                              </a:gs>
                              <a:gs pos="30000">
                                <a:schemeClr val="tx1"/>
                              </a:gs>
                            </a:gsLst>
                            <a:lin ang="5400000" scaled="0"/>
                          </a:gradFill>
                          <a:latin typeface="Cambria Math" panose="02040503050406030204" pitchFamily="18" charset="0"/>
                        </a:rPr>
                        <m:t>−1)</m:t>
                      </m:r>
                    </m:oMath>
                  </m:oMathPara>
                </a14:m>
                <a:endParaRPr lang="en-US" sz="3200" dirty="0" smtClean="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343474" y="3421062"/>
                <a:ext cx="5894563" cy="3541547"/>
              </a:xfrm>
              <a:prstGeom prst="rect">
                <a:avLst/>
              </a:prstGeom>
              <a:blipFill rotWithShape="0">
                <a:blip r:embed="rId6"/>
                <a:stretch>
                  <a:fillRect/>
                </a:stretch>
              </a:blipFill>
            </p:spPr>
            <p:txBody>
              <a:bodyPr/>
              <a:lstStyle/>
              <a:p>
                <a:r>
                  <a:rPr lang="en-US">
                    <a:noFill/>
                  </a:rPr>
                  <a:t> </a:t>
                </a:r>
              </a:p>
            </p:txBody>
          </p:sp>
        </mc:Fallback>
      </mc:AlternateContent>
      <p:sp>
        <p:nvSpPr>
          <p:cNvPr id="3" name="TextBox 2"/>
          <p:cNvSpPr txBox="1"/>
          <p:nvPr/>
        </p:nvSpPr>
        <p:spPr>
          <a:xfrm rot="18951216">
            <a:off x="3060888" y="3089850"/>
            <a:ext cx="230144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 </a:t>
            </a:r>
            <a:r>
              <a:rPr lang="en-US" sz="2400" dirty="0">
                <a:gradFill>
                  <a:gsLst>
                    <a:gs pos="2917">
                      <a:schemeClr val="tx1"/>
                    </a:gs>
                    <a:gs pos="30000">
                      <a:schemeClr val="tx1"/>
                    </a:gs>
                  </a:gsLst>
                  <a:lin ang="5400000" scaled="0"/>
                </a:gradFill>
              </a:rPr>
              <a:t>S</a:t>
            </a:r>
            <a:r>
              <a:rPr lang="en-US" sz="2400" dirty="0" smtClean="0">
                <a:gradFill>
                  <a:gsLst>
                    <a:gs pos="2917">
                      <a:schemeClr val="tx1"/>
                    </a:gs>
                    <a:gs pos="30000">
                      <a:schemeClr val="tx1"/>
                    </a:gs>
                  </a:gsLst>
                  <a:lin ang="5400000" scaled="0"/>
                </a:gradFill>
              </a:rPr>
              <a:t>pike in visits to App 1</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Exploiting sudden variation in traffic to App 1</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74638" y="1212850"/>
                <a:ext cx="11887200" cy="3723199"/>
              </a:xfrm>
            </p:spPr>
            <p:txBody>
              <a:bodyPr/>
              <a:lstStyle/>
              <a:p>
                <a:r>
                  <a:rPr lang="en-US" dirty="0" smtClean="0"/>
                  <a:t>To compute Causal CTR of Visits to App1 on Visits to App2:</a:t>
                </a:r>
              </a:p>
              <a:p>
                <a:pPr marL="571500" indent="-571500">
                  <a:buFont typeface="Arial" panose="020B0604020202020204" pitchFamily="34" charset="0"/>
                  <a:buChar char="•"/>
                </a:pPr>
                <a:r>
                  <a:rPr lang="en-US" sz="2800" dirty="0" smtClean="0"/>
                  <a:t>Compare observed effect of external event separately on Visits to App1, and on Rec. Clicks to App2. </a:t>
                </a:r>
              </a:p>
              <a:p>
                <a:pPr marL="571500" indent="-571500">
                  <a:buFont typeface="Arial" panose="020B0604020202020204" pitchFamily="34" charset="0"/>
                  <a:buChar char="•"/>
                </a:pPr>
                <a:r>
                  <a:rPr lang="en-US" sz="2800" dirty="0" smtClean="0"/>
                  <a:t>Causal click-through rate =</a:t>
                </a:r>
                <a14:m>
                  <m:oMath xmlns:m="http://schemas.openxmlformats.org/officeDocument/2006/math">
                    <m:f>
                      <m:fPr>
                        <m:ctrlPr>
                          <a:rPr lang="en-US" sz="2800" i="1" smtClean="0">
                            <a:latin typeface="Cambria Math" panose="02040503050406030204" pitchFamily="18" charset="0"/>
                          </a:rPr>
                        </m:ctrlPr>
                      </m:fPr>
                      <m:num>
                        <m:r>
                          <m:rPr>
                            <m:nor/>
                          </m:rPr>
                          <a:rPr lang="el-GR" sz="2800" dirty="0"/>
                          <m:t>Δ</m:t>
                        </m:r>
                        <m:r>
                          <m:rPr>
                            <m:nor/>
                          </m:rPr>
                          <a:rPr lang="en-US" sz="2800" dirty="0"/>
                          <m:t>(</m:t>
                        </m:r>
                        <m:r>
                          <m:rPr>
                            <m:nor/>
                          </m:rPr>
                          <a:rPr lang="en-US" sz="2800" dirty="0"/>
                          <m:t>Rec</m:t>
                        </m:r>
                        <m:r>
                          <m:rPr>
                            <m:nor/>
                          </m:rPr>
                          <a:rPr lang="en-US" sz="2800" dirty="0"/>
                          <m:t>. </m:t>
                        </m:r>
                        <m:r>
                          <m:rPr>
                            <m:nor/>
                          </m:rPr>
                          <a:rPr lang="en-US" sz="2800" dirty="0"/>
                          <m:t>Click</m:t>
                        </m:r>
                        <m:r>
                          <m:rPr>
                            <m:nor/>
                          </m:rPr>
                          <a:rPr lang="en-US" sz="2800" b="0" i="0" dirty="0" smtClean="0"/>
                          <m:t>−</m:t>
                        </m:r>
                        <m:r>
                          <m:rPr>
                            <m:nor/>
                          </m:rPr>
                          <a:rPr lang="en-US" sz="2800" b="0" i="0" dirty="0" smtClean="0"/>
                          <m:t>throughs</m:t>
                        </m:r>
                        <m:r>
                          <m:rPr>
                            <m:nor/>
                          </m:rPr>
                          <a:rPr lang="en-US" sz="2800" dirty="0"/>
                          <m:t> </m:t>
                        </m:r>
                        <m:r>
                          <m:rPr>
                            <m:nor/>
                          </m:rPr>
                          <a:rPr lang="en-US" sz="2800" b="0" i="0" dirty="0" smtClean="0"/>
                          <m:t>from</m:t>
                        </m:r>
                        <m:r>
                          <m:rPr>
                            <m:nor/>
                          </m:rPr>
                          <a:rPr lang="en-US" sz="2800" b="0" i="0" dirty="0" smtClean="0"/>
                          <m:t> </m:t>
                        </m:r>
                        <m:r>
                          <m:rPr>
                            <m:nor/>
                          </m:rPr>
                          <a:rPr lang="en-US" sz="2800" b="0" i="0" dirty="0" smtClean="0"/>
                          <m:t>App</m:t>
                        </m:r>
                        <m:r>
                          <m:rPr>
                            <m:nor/>
                          </m:rPr>
                          <a:rPr lang="en-US" sz="2800" b="0" i="0" dirty="0" smtClean="0"/>
                          <m:t>1 </m:t>
                        </m:r>
                        <m:r>
                          <m:rPr>
                            <m:nor/>
                          </m:rPr>
                          <a:rPr lang="en-US" sz="2800" b="0" i="0" dirty="0" smtClean="0"/>
                          <m:t>to</m:t>
                        </m:r>
                        <m:r>
                          <m:rPr>
                            <m:nor/>
                          </m:rPr>
                          <a:rPr lang="en-US" sz="2800" b="0" i="0" dirty="0" smtClean="0"/>
                          <m:t> </m:t>
                        </m:r>
                        <m:r>
                          <m:rPr>
                            <m:nor/>
                          </m:rPr>
                          <a:rPr lang="en-US" sz="2800" dirty="0"/>
                          <m:t>App</m:t>
                        </m:r>
                        <m:r>
                          <m:rPr>
                            <m:nor/>
                          </m:rPr>
                          <a:rPr lang="en-US" sz="2800" dirty="0"/>
                          <m:t>2)</m:t>
                        </m:r>
                      </m:num>
                      <m:den>
                        <m:r>
                          <m:rPr>
                            <m:nor/>
                          </m:rPr>
                          <a:rPr lang="el-GR" sz="2800" dirty="0"/>
                          <m:t>Δ</m:t>
                        </m:r>
                        <m:r>
                          <m:rPr>
                            <m:nor/>
                          </m:rPr>
                          <a:rPr lang="en-US" sz="2800" dirty="0"/>
                          <m:t>(</m:t>
                        </m:r>
                        <m:r>
                          <m:rPr>
                            <m:nor/>
                          </m:rPr>
                          <a:rPr lang="en-US" sz="2800" dirty="0"/>
                          <m:t>Visits</m:t>
                        </m:r>
                        <m:r>
                          <m:rPr>
                            <m:nor/>
                          </m:rPr>
                          <a:rPr lang="en-US" sz="2800" dirty="0"/>
                          <m:t> </m:t>
                        </m:r>
                        <m:r>
                          <m:rPr>
                            <m:nor/>
                          </m:rPr>
                          <a:rPr lang="en-US" sz="2800" dirty="0"/>
                          <m:t>to</m:t>
                        </m:r>
                        <m:r>
                          <m:rPr>
                            <m:nor/>
                          </m:rPr>
                          <a:rPr lang="en-US" sz="2800" dirty="0"/>
                          <m:t> </m:t>
                        </m:r>
                        <m:r>
                          <m:rPr>
                            <m:nor/>
                          </m:rPr>
                          <a:rPr lang="en-US" sz="2800" dirty="0"/>
                          <m:t>App</m:t>
                        </m:r>
                        <m:r>
                          <m:rPr>
                            <m:nor/>
                          </m:rPr>
                          <a:rPr lang="en-US" sz="2800" dirty="0"/>
                          <m:t>1)</m:t>
                        </m:r>
                      </m:den>
                    </m:f>
                  </m:oMath>
                </a14:m>
                <a:r>
                  <a:rPr lang="en-US" dirty="0" smtClean="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74638" y="1212850"/>
                <a:ext cx="11887200" cy="3723199"/>
              </a:xfrm>
              <a:blipFill rotWithShape="0">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837" y="4411662"/>
            <a:ext cx="9410646" cy="2333840"/>
          </a:xfrm>
          <a:prstGeom prst="rect">
            <a:avLst/>
          </a:prstGeom>
        </p:spPr>
      </p:pic>
      <p:cxnSp>
        <p:nvCxnSpPr>
          <p:cNvPr id="3" name="Straight Connector 2"/>
          <p:cNvCxnSpPr/>
          <p:nvPr/>
        </p:nvCxnSpPr>
        <p:spPr>
          <a:xfrm>
            <a:off x="6980237" y="4335462"/>
            <a:ext cx="0" cy="1066800"/>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Natural experiments are hard to find</a:t>
            </a:r>
            <a:endParaRPr lang="en-US" dirty="0"/>
          </a:p>
        </p:txBody>
      </p:sp>
      <p:sp>
        <p:nvSpPr>
          <p:cNvPr id="3" name="Text Placeholder 2"/>
          <p:cNvSpPr>
            <a:spLocks noGrp="1"/>
          </p:cNvSpPr>
          <p:nvPr>
            <p:ph type="body" sz="quarter" idx="10"/>
          </p:nvPr>
        </p:nvSpPr>
        <p:spPr>
          <a:xfrm>
            <a:off x="274638" y="1211262"/>
            <a:ext cx="11887200" cy="5219891"/>
          </a:xfrm>
        </p:spPr>
        <p:txBody>
          <a:bodyPr/>
          <a:lstStyle/>
          <a:p>
            <a:r>
              <a:rPr lang="en-US" dirty="0" smtClean="0"/>
              <a:t>Estimates may not be generalizable to all products. </a:t>
            </a:r>
          </a:p>
          <a:p>
            <a:endParaRPr lang="en-US" sz="1600" dirty="0"/>
          </a:p>
          <a:p>
            <a:r>
              <a:rPr lang="en-US" dirty="0" smtClean="0"/>
              <a:t>Both sources of experimentation:</a:t>
            </a:r>
          </a:p>
          <a:p>
            <a:pPr marL="571500" indent="-571500">
              <a:buFont typeface="Arial" panose="020B0604020202020204" pitchFamily="34" charset="0"/>
              <a:buChar char="•"/>
            </a:pPr>
            <a:r>
              <a:rPr lang="en-US" dirty="0" smtClean="0"/>
              <a:t>Controlled </a:t>
            </a:r>
          </a:p>
          <a:p>
            <a:pPr marL="571500" indent="-571500">
              <a:buFont typeface="Arial" panose="020B0604020202020204" pitchFamily="34" charset="0"/>
              <a:buChar char="•"/>
            </a:pPr>
            <a:r>
              <a:rPr lang="en-US" dirty="0" smtClean="0"/>
              <a:t>Natural</a:t>
            </a:r>
          </a:p>
          <a:p>
            <a:r>
              <a:rPr lang="en-US" dirty="0" smtClean="0"/>
              <a:t>ruled out.</a:t>
            </a:r>
          </a:p>
          <a:p>
            <a:endParaRPr lang="en-US" sz="1600" dirty="0"/>
          </a:p>
          <a:p>
            <a:r>
              <a:rPr lang="en-US" dirty="0" smtClean="0"/>
              <a:t>Can we estimate causal effects with only observational data? </a:t>
            </a:r>
            <a:endParaRPr lang="en-US" dirty="0"/>
          </a:p>
        </p:txBody>
      </p:sp>
    </p:spTree>
    <p:extLst>
      <p:ext uri="{BB962C8B-B14F-4D97-AF65-F5344CB8AC3E}">
        <p14:creationId xmlns:p14="http://schemas.microsoft.com/office/powerpoint/2010/main" val="145287868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smtClean="0"/>
              <a:t>What can we conclude with only observed data?</a:t>
            </a:r>
            <a:endParaRPr lang="en-US" dirty="0"/>
          </a:p>
        </p:txBody>
      </p:sp>
    </p:spTree>
    <p:extLst>
      <p:ext uri="{BB962C8B-B14F-4D97-AF65-F5344CB8AC3E}">
        <p14:creationId xmlns:p14="http://schemas.microsoft.com/office/powerpoint/2010/main" val="174784988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 a randomized experiment…</a:t>
            </a:r>
            <a:endParaRPr lang="en-US" dirty="0"/>
          </a:p>
        </p:txBody>
      </p:sp>
      <p:sp>
        <p:nvSpPr>
          <p:cNvPr id="6" name="TextBox 5"/>
          <p:cNvSpPr txBox="1"/>
          <p:nvPr/>
        </p:nvSpPr>
        <p:spPr>
          <a:xfrm>
            <a:off x="6142037" y="6344456"/>
            <a:ext cx="2462334"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2" name="TextBox 11"/>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261684" y="6374598"/>
            <a:ext cx="2451353"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493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55837" y="1252500"/>
            <a:ext cx="718191" cy="1915177"/>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3017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718299" y="1277285"/>
            <a:ext cx="718191" cy="1915177"/>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data to prediction</a:t>
            </a:r>
            <a:endParaRPr lang="en-US" dirty="0"/>
          </a:p>
        </p:txBody>
      </p:sp>
      <p:sp>
        <p:nvSpPr>
          <p:cNvPr id="3" name="Text Placeholder 2"/>
          <p:cNvSpPr>
            <a:spLocks noGrp="1"/>
          </p:cNvSpPr>
          <p:nvPr>
            <p:ph type="body" sz="quarter" idx="10"/>
          </p:nvPr>
        </p:nvSpPr>
        <p:spPr>
          <a:xfrm>
            <a:off x="274638" y="1212850"/>
            <a:ext cx="11887200" cy="3243965"/>
          </a:xfrm>
        </p:spPr>
        <p:txBody>
          <a:bodyPr/>
          <a:lstStyle/>
          <a:p>
            <a:endParaRPr lang="en-US" dirty="0"/>
          </a:p>
          <a:p>
            <a:endParaRPr lang="en-US" dirty="0" smtClean="0"/>
          </a:p>
          <a:p>
            <a:endParaRPr lang="en-US" dirty="0"/>
          </a:p>
          <a:p>
            <a:r>
              <a:rPr lang="en-US" dirty="0" smtClean="0"/>
              <a:t>		</a:t>
            </a:r>
          </a:p>
          <a:p>
            <a:r>
              <a:rPr lang="en-US" sz="2800" dirty="0"/>
              <a:t>	 </a:t>
            </a:r>
            <a:r>
              <a:rPr lang="en-US" sz="2800" dirty="0" smtClean="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758" t="39417" r="62414" b="16139"/>
          <a:stretch/>
        </p:blipFill>
        <p:spPr>
          <a:xfrm>
            <a:off x="960437" y="1744663"/>
            <a:ext cx="914400" cy="1066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436" y="1309874"/>
            <a:ext cx="2590802" cy="1909012"/>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1233" t="10361" r="14757" b="3153"/>
          <a:stretch/>
        </p:blipFill>
        <p:spPr>
          <a:xfrm>
            <a:off x="7132637" y="1725537"/>
            <a:ext cx="942974" cy="1077685"/>
          </a:xfrm>
          <a:prstGeom prst="rect">
            <a:avLst/>
          </a:prstGeom>
        </p:spPr>
      </p:pic>
      <p:cxnSp>
        <p:nvCxnSpPr>
          <p:cNvPr id="12" name="Straight Connector 11"/>
          <p:cNvCxnSpPr>
            <a:stCxn id="3" idx="0"/>
          </p:cNvCxnSpPr>
          <p:nvPr/>
        </p:nvCxnSpPr>
        <p:spPr>
          <a:xfrm>
            <a:off x="6218238" y="1212850"/>
            <a:ext cx="0" cy="2536079"/>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874837" y="1725537"/>
            <a:ext cx="956071" cy="55252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874836" y="2125662"/>
            <a:ext cx="988235" cy="15240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874837" y="2278063"/>
            <a:ext cx="921544" cy="30479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909364" y="2278063"/>
            <a:ext cx="953707" cy="64770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8075610" y="2247240"/>
            <a:ext cx="988235" cy="1433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4639" y="4259262"/>
            <a:ext cx="11889564" cy="2942344"/>
          </a:xfrm>
          <a:prstGeom prst="rect">
            <a:avLst/>
          </a:prstGeom>
          <a:noFill/>
        </p:spPr>
        <p:txBody>
          <a:bodyPr wrap="square" lIns="182880" tIns="146304" rIns="182880" bIns="146304" rtlCol="0">
            <a:spAutoFit/>
          </a:bodyPr>
          <a:lstStyle/>
          <a:p>
            <a:r>
              <a:rPr lang="en-US" sz="4000" dirty="0">
                <a:latin typeface="+mj-lt"/>
              </a:rPr>
              <a:t>Use these correlations to make a </a:t>
            </a:r>
            <a:r>
              <a:rPr lang="en-US" sz="4000" dirty="0" smtClean="0">
                <a:latin typeface="+mj-lt"/>
              </a:rPr>
              <a:t>predictive </a:t>
            </a:r>
            <a:r>
              <a:rPr lang="en-US" sz="4000" dirty="0">
                <a:latin typeface="+mj-lt"/>
              </a:rPr>
              <a:t>model.</a:t>
            </a:r>
          </a:p>
          <a:p>
            <a:endParaRPr lang="en-US" sz="1600" dirty="0">
              <a:latin typeface="+mj-lt"/>
            </a:endParaRPr>
          </a:p>
          <a:p>
            <a:r>
              <a:rPr lang="en-US" sz="4000" dirty="0"/>
              <a:t>Future Activity -&gt;</a:t>
            </a:r>
          </a:p>
          <a:p>
            <a:r>
              <a:rPr lang="en-US" sz="4000" dirty="0"/>
              <a:t>	</a:t>
            </a:r>
            <a:r>
              <a:rPr lang="en-US" sz="4000" i="1" dirty="0"/>
              <a:t>f</a:t>
            </a:r>
            <a:r>
              <a:rPr lang="en-US" sz="4000" dirty="0"/>
              <a:t>(number of friends, logins in past month)</a:t>
            </a:r>
          </a:p>
          <a:p>
            <a:pPr>
              <a:lnSpc>
                <a:spcPct val="90000"/>
              </a:lnSpc>
              <a:spcAft>
                <a:spcPts val="600"/>
              </a:spcAft>
            </a:pPr>
            <a:endParaRPr lang="en-US" sz="4000" dirty="0" err="1" smtClean="0">
              <a:gradFill>
                <a:gsLst>
                  <a:gs pos="2917">
                    <a:schemeClr val="tx1"/>
                  </a:gs>
                  <a:gs pos="30000">
                    <a:schemeClr val="tx1"/>
                  </a:gs>
                </a:gsLst>
                <a:lin ang="5400000" scaled="0"/>
              </a:gradFill>
            </a:endParaRPr>
          </a:p>
        </p:txBody>
      </p:sp>
      <p:sp>
        <p:nvSpPr>
          <p:cNvPr id="4" name="TextBox 3"/>
          <p:cNvSpPr txBox="1"/>
          <p:nvPr/>
        </p:nvSpPr>
        <p:spPr>
          <a:xfrm>
            <a:off x="8809037" y="1491202"/>
            <a:ext cx="914400" cy="1625060"/>
          </a:xfrm>
          <a:prstGeom prst="rect">
            <a:avLst/>
          </a:prstGeom>
          <a:noFill/>
        </p:spPr>
        <p:txBody>
          <a:bodyPr wrap="square" lIns="182880" tIns="146304" rIns="182880" bIns="146304" rtlCol="0">
            <a:spAutoFit/>
          </a:bodyPr>
          <a:lstStyle/>
          <a:p>
            <a:pPr>
              <a:lnSpc>
                <a:spcPct val="90000"/>
              </a:lnSpc>
              <a:spcAft>
                <a:spcPts val="600"/>
              </a:spcAft>
            </a:pPr>
            <a:r>
              <a:rPr lang="en-US" sz="9600" dirty="0">
                <a:solidFill>
                  <a:srgbClr val="C00000"/>
                </a:solidFill>
                <a:sym typeface="Wingdings" panose="05000000000000000000" pitchFamily="2" charset="2"/>
              </a:rPr>
              <a:t></a:t>
            </a:r>
            <a:endParaRPr lang="en-US" sz="9600" dirty="0" smtClean="0">
              <a:solidFill>
                <a:srgbClr val="C00000"/>
              </a:solidFill>
            </a:endParaRPr>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with a similar user instead of random</a:t>
            </a:r>
            <a:endParaRPr lang="en-US" dirty="0"/>
          </a:p>
        </p:txBody>
      </p:sp>
      <p:sp>
        <p:nvSpPr>
          <p:cNvPr id="6" name="TextBox 5"/>
          <p:cNvSpPr txBox="1"/>
          <p:nvPr/>
        </p:nvSpPr>
        <p:spPr>
          <a:xfrm>
            <a:off x="5913437" y="6344456"/>
            <a:ext cx="2462334"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2" name="TextBox 11"/>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944563" y="6374598"/>
            <a:ext cx="2451353"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493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55837" y="1252500"/>
            <a:ext cx="718191" cy="1915177"/>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3017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718299" y="1277285"/>
            <a:ext cx="718191" cy="1915177"/>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7875684" y="2620200"/>
                <a:ext cx="4057553" cy="128035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Causal estimate</a:t>
                </a:r>
              </a:p>
              <a:p>
                <a:r>
                  <a:rPr lang="en-US" sz="3200" dirty="0" smtClean="0"/>
                  <a:t> </a:t>
                </a:r>
                <a14:m>
                  <m:oMath xmlns:m="http://schemas.openxmlformats.org/officeDocument/2006/math">
                    <m:r>
                      <a:rPr lang="en-US" sz="3200" b="0" i="1" smtClean="0">
                        <a:latin typeface="Cambria Math" panose="02040503050406030204" pitchFamily="18" charset="0"/>
                      </a:rPr>
                      <m:t>≈</m:t>
                    </m:r>
                    <m:r>
                      <a:rPr lang="en-US" sz="3200" b="0" i="0" smtClean="0">
                        <a:latin typeface="Cambria Math" panose="02040503050406030204" pitchFamily="18" charset="0"/>
                      </a:rPr>
                      <m:t> </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𝑛𝑒𝑤</m:t>
                        </m:r>
                      </m:sub>
                    </m:sSub>
                    <m:r>
                      <a:rPr lang="en-US" sz="3200" i="1" smtClean="0">
                        <a:latin typeface="Cambria Math" panose="02040503050406030204" pitchFamily="18" charset="0"/>
                      </a:rPr>
                      <m:t>(</m:t>
                    </m:r>
                    <m:r>
                      <a:rPr lang="en-US" sz="3200" i="1" smtClean="0">
                        <a:latin typeface="Cambria Math" panose="02040503050406030204" pitchFamily="18" charset="0"/>
                      </a:rPr>
                      <m:t>𝑡</m:t>
                    </m:r>
                    <m:r>
                      <a:rPr lang="en-US" sz="3200" i="1" smtClean="0">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𝑌</m:t>
                        </m:r>
                      </m:e>
                      <m:sub>
                        <m:r>
                          <a:rPr lang="en-US" sz="3200" i="1" smtClean="0">
                            <a:latin typeface="Cambria Math" panose="02040503050406030204" pitchFamily="18" charset="0"/>
                          </a:rPr>
                          <m:t>𝑜𝑙𝑑</m:t>
                        </m:r>
                      </m:sub>
                    </m:sSub>
                    <m:r>
                      <a:rPr lang="en-US" sz="3200" i="1" smtClean="0">
                        <a:latin typeface="Cambria Math" panose="02040503050406030204" pitchFamily="18" charset="0"/>
                      </a:rPr>
                      <m:t>(</m:t>
                    </m:r>
                    <m:r>
                      <a:rPr lang="en-US" sz="3200" b="0" i="1" smtClean="0">
                        <a:latin typeface="Cambria Math" panose="02040503050406030204" pitchFamily="18" charset="0"/>
                      </a:rPr>
                      <m:t>𝑡</m:t>
                    </m:r>
                    <m:r>
                      <a:rPr lang="en-US" sz="3200" i="1" smtClean="0">
                        <a:latin typeface="Cambria Math" panose="02040503050406030204" pitchFamily="18" charset="0"/>
                      </a:rPr>
                      <m:t>)</m:t>
                    </m:r>
                  </m:oMath>
                </a14:m>
                <a:endParaRPr lang="en-US" sz="3200" dirty="0" smtClean="0"/>
              </a:p>
            </p:txBody>
          </p:sp>
        </mc:Choice>
        <mc:Fallback xmlns="">
          <p:sp>
            <p:nvSpPr>
              <p:cNvPr id="23" name="Text Placeholder 2"/>
              <p:cNvSpPr txBox="1">
                <a:spLocks noRot="1" noChangeAspect="1" noMove="1" noResize="1" noEditPoints="1" noAdjustHandles="1" noChangeArrowheads="1" noChangeShapeType="1" noTextEdit="1"/>
              </p:cNvSpPr>
              <p:nvPr/>
            </p:nvSpPr>
            <p:spPr>
              <a:xfrm>
                <a:off x="7875684" y="2620200"/>
                <a:ext cx="4057553" cy="1280351"/>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2161836" cy="917575"/>
          </a:xfrm>
        </p:spPr>
        <p:txBody>
          <a:bodyPr/>
          <a:lstStyle/>
          <a:p>
            <a:r>
              <a:rPr lang="en-US" dirty="0" smtClean="0"/>
              <a:t>Continuing example: Effect </a:t>
            </a:r>
            <a:r>
              <a:rPr lang="en-US" dirty="0"/>
              <a:t>of Algorithm </a:t>
            </a:r>
            <a:r>
              <a:rPr lang="en-US" dirty="0" smtClean="0"/>
              <a:t>on </a:t>
            </a:r>
            <a:r>
              <a:rPr lang="en-US" dirty="0"/>
              <a:t>CTR</a:t>
            </a:r>
          </a:p>
        </p:txBody>
      </p:sp>
      <p:sp>
        <p:nvSpPr>
          <p:cNvPr id="5" name="Text Placeholder 4"/>
          <p:cNvSpPr>
            <a:spLocks noGrp="1"/>
          </p:cNvSpPr>
          <p:nvPr>
            <p:ph type="body" sz="quarter" idx="10"/>
          </p:nvPr>
        </p:nvSpPr>
        <p:spPr>
          <a:xfrm>
            <a:off x="274637" y="2261655"/>
            <a:ext cx="5181599" cy="3902607"/>
          </a:xfrm>
        </p:spPr>
        <p:txBody>
          <a:bodyPr/>
          <a:lstStyle/>
          <a:p>
            <a:pPr marL="742950" indent="-742950">
              <a:buFont typeface="+mj-lt"/>
              <a:buAutoNum type="arabicPeriod"/>
            </a:pPr>
            <a:r>
              <a:rPr lang="en-US" dirty="0" smtClean="0"/>
              <a:t>Make assumptions about how the data as generated.</a:t>
            </a:r>
          </a:p>
          <a:p>
            <a:pPr marL="742950" indent="-742950">
              <a:buFont typeface="+mj-lt"/>
              <a:buAutoNum type="arabicPeriod"/>
            </a:pPr>
            <a:endParaRPr lang="en-US" sz="1600" dirty="0"/>
          </a:p>
          <a:p>
            <a:pPr marL="742950" indent="-742950">
              <a:buFont typeface="+mj-lt"/>
              <a:buAutoNum type="arabicPeriod"/>
            </a:pPr>
            <a:r>
              <a:rPr lang="en-US" dirty="0" smtClean="0"/>
              <a:t>Create a graphical model representing those assumptions.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259" y="3497262"/>
            <a:ext cx="6427922" cy="1600200"/>
          </a:xfrm>
          <a:prstGeom prst="rect">
            <a:avLst/>
          </a:prstGeom>
        </p:spPr>
      </p:pic>
      <p:sp>
        <p:nvSpPr>
          <p:cNvPr id="6" name="TextBox 5"/>
          <p:cNvSpPr txBox="1"/>
          <p:nvPr/>
        </p:nvSpPr>
        <p:spPr>
          <a:xfrm>
            <a:off x="269876" y="1109458"/>
            <a:ext cx="11894327" cy="1702004"/>
          </a:xfrm>
          <a:prstGeom prst="rect">
            <a:avLst/>
          </a:prstGeom>
          <a:noFill/>
        </p:spPr>
        <p:txBody>
          <a:bodyPr wrap="square" lIns="182880" tIns="146304" rIns="182880" bIns="146304" rtlCol="0">
            <a:spAutoFit/>
          </a:bodyPr>
          <a:lstStyle/>
          <a:p>
            <a:pPr>
              <a:lnSpc>
                <a:spcPct val="90000"/>
              </a:lnSpc>
              <a:spcAft>
                <a:spcPts val="600"/>
              </a:spcAft>
            </a:pPr>
            <a:r>
              <a:rPr lang="en-US" sz="3200" b="1" dirty="0">
                <a:latin typeface="+mj-lt"/>
              </a:rPr>
              <a:t>Does new Algorithm B increase CTR for recommendations on Windows Store, compared to old algorithm A?</a:t>
            </a:r>
          </a:p>
          <a:p>
            <a:pPr>
              <a:lnSpc>
                <a:spcPct val="90000"/>
              </a:lnSpc>
              <a:spcAft>
                <a:spcPts val="600"/>
              </a:spcAft>
            </a:pPr>
            <a:endParaRPr lang="en-US" sz="3200" b="1" dirty="0" err="1" smtClean="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Previous example: Effect </a:t>
            </a:r>
            <a:r>
              <a:rPr lang="en-US" dirty="0"/>
              <a:t>of Algorithm over CTR</a:t>
            </a:r>
          </a:p>
        </p:txBody>
      </p:sp>
      <p:sp>
        <p:nvSpPr>
          <p:cNvPr id="5" name="Text Placeholder 4"/>
          <p:cNvSpPr>
            <a:spLocks noGrp="1"/>
          </p:cNvSpPr>
          <p:nvPr>
            <p:ph type="body" sz="quarter" idx="10"/>
          </p:nvPr>
        </p:nvSpPr>
        <p:spPr>
          <a:xfrm>
            <a:off x="274637" y="2261655"/>
            <a:ext cx="5181599" cy="3902607"/>
          </a:xfrm>
        </p:spPr>
        <p:txBody>
          <a:bodyPr/>
          <a:lstStyle/>
          <a:p>
            <a:pPr marL="742950" indent="-742950">
              <a:buFont typeface="+mj-lt"/>
              <a:buAutoNum type="arabicPeriod"/>
            </a:pPr>
            <a:r>
              <a:rPr lang="en-US" dirty="0" smtClean="0"/>
              <a:t>Make assumptions about how the data as generated.</a:t>
            </a:r>
          </a:p>
          <a:p>
            <a:pPr marL="742950" indent="-742950">
              <a:buFont typeface="+mj-lt"/>
              <a:buAutoNum type="arabicPeriod"/>
            </a:pPr>
            <a:endParaRPr lang="en-US" sz="1600" dirty="0"/>
          </a:p>
          <a:p>
            <a:pPr marL="742950" indent="-742950">
              <a:buFont typeface="+mj-lt"/>
              <a:buAutoNum type="arabicPeriod"/>
            </a:pPr>
            <a:r>
              <a:rPr lang="en-US" dirty="0" smtClean="0"/>
              <a:t>Create a graphical model representing those assumptions.</a:t>
            </a:r>
          </a:p>
        </p:txBody>
      </p:sp>
      <p:sp>
        <p:nvSpPr>
          <p:cNvPr id="6" name="TextBox 5"/>
          <p:cNvSpPr txBox="1"/>
          <p:nvPr/>
        </p:nvSpPr>
        <p:spPr>
          <a:xfrm>
            <a:off x="269876" y="1109458"/>
            <a:ext cx="11894327" cy="1702004"/>
          </a:xfrm>
          <a:prstGeom prst="rect">
            <a:avLst/>
          </a:prstGeom>
          <a:noFill/>
        </p:spPr>
        <p:txBody>
          <a:bodyPr wrap="square" lIns="182880" tIns="146304" rIns="182880" bIns="146304" rtlCol="0">
            <a:spAutoFit/>
          </a:bodyPr>
          <a:lstStyle/>
          <a:p>
            <a:pPr>
              <a:lnSpc>
                <a:spcPct val="90000"/>
              </a:lnSpc>
              <a:spcAft>
                <a:spcPts val="600"/>
              </a:spcAft>
            </a:pPr>
            <a:r>
              <a:rPr lang="en-US" sz="3200" b="1" dirty="0">
                <a:latin typeface="+mj-lt"/>
              </a:rPr>
              <a:t>Does new Algorithm B increase CTR for recommendations on Windows Store, compared to old algorithm A?</a:t>
            </a:r>
          </a:p>
          <a:p>
            <a:pPr>
              <a:lnSpc>
                <a:spcPct val="90000"/>
              </a:lnSpc>
              <a:spcAft>
                <a:spcPts val="600"/>
              </a:spcAft>
            </a:pPr>
            <a:endParaRPr lang="en-US" sz="3200" b="1" dirty="0" err="1" smtClean="0">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705" y="2201862"/>
            <a:ext cx="5367132" cy="4572000"/>
          </a:xfrm>
          <a:prstGeom prst="rect">
            <a:avLst/>
          </a:prstGeom>
        </p:spPr>
      </p:pic>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Assumptions to estimate effect </a:t>
            </a:r>
            <a:r>
              <a:rPr lang="en-US" dirty="0"/>
              <a:t>of </a:t>
            </a:r>
            <a:r>
              <a:rPr lang="en-US" dirty="0" smtClean="0"/>
              <a:t>Algorithm</a:t>
            </a:r>
            <a:endParaRPr lang="en-US" dirty="0"/>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74639" y="1212850"/>
                <a:ext cx="6361930" cy="6303264"/>
              </a:xfrm>
            </p:spPr>
            <p:txBody>
              <a:bodyPr/>
              <a:lstStyle/>
              <a:p>
                <a:pPr marL="571500" indent="-571500">
                  <a:buFont typeface="Arial" panose="020B0604020202020204" pitchFamily="34" charset="0"/>
                  <a:buChar char="•"/>
                </a:pPr>
                <a14:m>
                  <m:oMath xmlns:m="http://schemas.openxmlformats.org/officeDocument/2006/math">
                    <m:r>
                      <a:rPr lang="en-US" sz="3200" b="0" i="1" smtClean="0">
                        <a:latin typeface="Cambria Math" panose="02040503050406030204" pitchFamily="18" charset="0"/>
                      </a:rPr>
                      <m:t>𝐴𝑐𝑡𝑖𝑣𝑖𝑡𝑦</m:t>
                    </m:r>
                  </m:oMath>
                </a14:m>
                <a:r>
                  <a:rPr lang="en-US" sz="3200" dirty="0" smtClean="0"/>
                  <a:t> level of users affects which </a:t>
                </a:r>
                <a14:m>
                  <m:oMath xmlns:m="http://schemas.openxmlformats.org/officeDocument/2006/math">
                    <m:r>
                      <a:rPr lang="en-US" sz="3200" b="0" i="1" smtClean="0">
                        <a:latin typeface="Cambria Math" panose="02040503050406030204" pitchFamily="18" charset="0"/>
                      </a:rPr>
                      <m:t>𝐴𝑙𝑔𝑜𝑟𝑖𝑡h𝑚</m:t>
                    </m:r>
                  </m:oMath>
                </a14:m>
                <a:r>
                  <a:rPr lang="en-US" sz="3200" dirty="0" smtClean="0"/>
                  <a:t> they are shown and their overall </a:t>
                </a:r>
                <a14:m>
                  <m:oMath xmlns:m="http://schemas.openxmlformats.org/officeDocument/2006/math">
                    <m:r>
                      <a:rPr lang="en-US" sz="3200" i="1" dirty="0" smtClean="0">
                        <a:latin typeface="Cambria Math" panose="02040503050406030204" pitchFamily="18" charset="0"/>
                      </a:rPr>
                      <m:t>𝐶𝑇𝑅</m:t>
                    </m:r>
                  </m:oMath>
                </a14:m>
                <a:r>
                  <a:rPr lang="en-US" sz="3200" dirty="0" smtClean="0"/>
                  <a:t>.</a:t>
                </a:r>
              </a:p>
              <a:p>
                <a:pPr marL="285750" indent="-285750">
                  <a:buFont typeface="Arial" panose="020B0604020202020204" pitchFamily="34" charset="0"/>
                  <a:buChar char="•"/>
                </a:pPr>
                <a:endParaRPr lang="en-US" sz="1600" dirty="0" smtClean="0"/>
              </a:p>
              <a:p>
                <a:pPr marL="571500" indent="-571500">
                  <a:buFont typeface="Arial" panose="020B0604020202020204" pitchFamily="34" charset="0"/>
                  <a:buChar char="•"/>
                </a:pPr>
                <a14:m>
                  <m:oMath xmlns:m="http://schemas.openxmlformats.org/officeDocument/2006/math">
                    <m:r>
                      <a:rPr lang="en-US" sz="3200" b="0" i="1" smtClean="0">
                        <a:latin typeface="Cambria Math" panose="02040503050406030204" pitchFamily="18" charset="0"/>
                      </a:rPr>
                      <m:t>𝐶𝑇𝑅</m:t>
                    </m:r>
                  </m:oMath>
                </a14:m>
                <a:r>
                  <a:rPr lang="en-US" sz="3200" dirty="0" smtClean="0"/>
                  <a:t> is different at different times of day. </a:t>
                </a:r>
              </a:p>
              <a:p>
                <a:pPr marL="571500" indent="-571500">
                  <a:buFont typeface="Arial" panose="020B0604020202020204" pitchFamily="34" charset="0"/>
                  <a:buChar char="•"/>
                </a:pPr>
                <a:endParaRPr lang="en-US" sz="1600" dirty="0" smtClean="0"/>
              </a:p>
              <a:p>
                <a:pPr marL="571500" indent="-571500">
                  <a:buFont typeface="Arial" panose="020B0604020202020204" pitchFamily="34" charset="0"/>
                  <a:buChar char="•"/>
                </a:pPr>
                <a:r>
                  <a:rPr lang="en-US" sz="3200" dirty="0"/>
                  <a:t>Unobserved </a:t>
                </a:r>
                <a14:m>
                  <m:oMath xmlns:m="http://schemas.openxmlformats.org/officeDocument/2006/math">
                    <m:r>
                      <a:rPr lang="en-US" sz="3200" b="0" i="1">
                        <a:latin typeface="Cambria Math" panose="02040503050406030204" pitchFamily="18" charset="0"/>
                      </a:rPr>
                      <m:t>𝐷𝑒𝑚𝑜𝑔𝑟𝑎𝑝h𝑖𝑐𝑠</m:t>
                    </m:r>
                  </m:oMath>
                </a14:m>
                <a:r>
                  <a:rPr lang="en-US" sz="3200" dirty="0"/>
                  <a:t> of a user determine when they visit the Store, which also affects their </a:t>
                </a:r>
                <a14:m>
                  <m:oMath xmlns:m="http://schemas.openxmlformats.org/officeDocument/2006/math">
                    <m:r>
                      <a:rPr lang="en-US" sz="3200" b="0" i="1">
                        <a:latin typeface="Cambria Math" panose="02040503050406030204" pitchFamily="18" charset="0"/>
                      </a:rPr>
                      <m:t>𝐴𝑐𝑡𝑖𝑣𝑖𝑡𝑦</m:t>
                    </m:r>
                  </m:oMath>
                </a14:m>
                <a:r>
                  <a:rPr lang="en-US" sz="3200" dirty="0"/>
                  <a:t> level, and in turn the </a:t>
                </a:r>
                <a14:m>
                  <m:oMath xmlns:m="http://schemas.openxmlformats.org/officeDocument/2006/math">
                    <m:r>
                      <a:rPr lang="en-US" sz="3200" b="0" i="1">
                        <a:latin typeface="Cambria Math" panose="02040503050406030204" pitchFamily="18" charset="0"/>
                      </a:rPr>
                      <m:t>𝐴𝑙𝑔𝑜𝑟𝑖𝑡h𝑚</m:t>
                    </m:r>
                  </m:oMath>
                </a14:m>
                <a:r>
                  <a:rPr lang="en-US" sz="3200" dirty="0"/>
                  <a:t> they are shown</a:t>
                </a:r>
                <a:r>
                  <a:rPr lang="en-US" sz="2800" dirty="0"/>
                  <a:t>.</a:t>
                </a:r>
              </a:p>
              <a:p>
                <a:pPr marL="571500" indent="-571500">
                  <a:buFont typeface="Arial" panose="020B0604020202020204" pitchFamily="34" charset="0"/>
                  <a:buChar char="•"/>
                </a:pPr>
                <a:endParaRPr lang="en-US" sz="2800" dirty="0" smtClean="0"/>
              </a:p>
              <a:p>
                <a:pPr marL="571500" indent="-571500">
                  <a:buFont typeface="Arial" panose="020B0604020202020204" pitchFamily="34" charset="0"/>
                  <a:buChar char="•"/>
                </a:pPr>
                <a:endParaRPr lang="en-US" sz="2800" dirty="0" smtClean="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74639" y="1212850"/>
                <a:ext cx="6361930" cy="6303264"/>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568" y="1468088"/>
            <a:ext cx="5423449" cy="4619974"/>
          </a:xfrm>
          <a:prstGeom prst="rect">
            <a:avLst/>
          </a:prstGeom>
        </p:spPr>
      </p:pic>
    </p:spTree>
    <p:extLst>
      <p:ext uri="{BB962C8B-B14F-4D97-AF65-F5344CB8AC3E}">
        <p14:creationId xmlns:p14="http://schemas.microsoft.com/office/powerpoint/2010/main" val="330647737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General method: Conditioning on variables</a:t>
            </a:r>
            <a:endParaRPr lang="en-US" dirty="0"/>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74639" y="1212850"/>
                <a:ext cx="6361930" cy="6180153"/>
              </a:xfrm>
            </p:spPr>
            <p:txBody>
              <a:bodyPr/>
              <a:lstStyle/>
              <a:p>
                <a:r>
                  <a:rPr lang="en-US" b="1" dirty="0" smtClean="0"/>
                  <a:t>Intuition: </a:t>
                </a:r>
                <a:r>
                  <a:rPr lang="en-US" dirty="0"/>
                  <a:t>Compare effect of algorithm on similar users.</a:t>
                </a:r>
              </a:p>
              <a:p>
                <a14:m>
                  <m:oMath xmlns:m="http://schemas.openxmlformats.org/officeDocument/2006/math">
                    <m:r>
                      <a:rPr lang="en-US" sz="2800" b="0" i="1" smtClean="0">
                        <a:latin typeface="Cambria Math" panose="02040503050406030204" pitchFamily="18" charset="0"/>
                      </a:rPr>
                      <m:t>⇒</m:t>
                    </m:r>
                  </m:oMath>
                </a14:m>
                <a:r>
                  <a:rPr lang="en-US" sz="2800" dirty="0" smtClean="0"/>
                  <a:t>Compare </a:t>
                </a:r>
                <a:r>
                  <a:rPr lang="en-US" sz="2800" dirty="0"/>
                  <a:t>users with the same activity level. </a:t>
                </a:r>
                <a:endParaRPr lang="en-US" sz="2800" dirty="0" smtClean="0"/>
              </a:p>
              <a:p>
                <a:endParaRPr lang="en-US" sz="2800" dirty="0" smtClean="0"/>
              </a:p>
              <a:p>
                <a:r>
                  <a:rPr lang="en-US" dirty="0" smtClean="0"/>
                  <a:t>Steps:</a:t>
                </a:r>
              </a:p>
              <a:p>
                <a:pPr marL="514350" indent="-514350">
                  <a:buFont typeface="+mj-lt"/>
                  <a:buAutoNum type="arabicPeriod"/>
                </a:pPr>
                <a:r>
                  <a:rPr lang="en-US" sz="2800" dirty="0" smtClean="0"/>
                  <a:t>Stratify </a:t>
                </a:r>
                <a:r>
                  <a:rPr lang="en-US" sz="2800" dirty="0"/>
                  <a:t>log data based on activity levels.</a:t>
                </a:r>
              </a:p>
              <a:p>
                <a:pPr marL="514350" indent="-514350">
                  <a:buFont typeface="+mj-lt"/>
                  <a:buAutoNum type="arabicPeriod"/>
                </a:pPr>
                <a:r>
                  <a:rPr lang="en-US" sz="2800" dirty="0"/>
                  <a:t>Compare CTR of different algorithms within these strata.</a:t>
                </a:r>
              </a:p>
              <a:p>
                <a:endParaRPr lang="en-US" sz="2800" dirty="0" smtClean="0"/>
              </a:p>
              <a:p>
                <a:endParaRPr lang="en-US" dirty="0" smtClean="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74639" y="1212850"/>
                <a:ext cx="6361930" cy="6180153"/>
              </a:xfr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6568" y="1239488"/>
            <a:ext cx="5423449" cy="4619974"/>
          </a:xfrm>
          <a:prstGeom prst="rect">
            <a:avLst/>
          </a:prstGeom>
        </p:spPr>
      </p:pic>
    </p:spTree>
    <p:extLst>
      <p:ext uri="{BB962C8B-B14F-4D97-AF65-F5344CB8AC3E}">
        <p14:creationId xmlns:p14="http://schemas.microsoft.com/office/powerpoint/2010/main" val="157633607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6675437" y="1882477"/>
                <a:ext cx="5181600" cy="4586585"/>
              </a:xfrm>
              <a:prstGeom prst="rect">
                <a:avLst/>
              </a:prstGeom>
            </p:spPr>
            <p:txBody>
              <a:bodyPr vert="horz" lIns="0" tIns="46630" rIns="0" bIns="46630" rtlCol="0" anchor="t">
                <a:noAutofit/>
              </a:bodyPr>
              <a:lstStyle/>
              <a:p>
                <a:pPr marL="0" indent="0">
                  <a:buNone/>
                </a:pPr>
                <a14:m>
                  <m:oMath xmlns:m="http://schemas.openxmlformats.org/officeDocument/2006/math">
                    <m:r>
                      <a:rPr lang="en-US" sz="2800" b="0" i="1" smtClean="0">
                        <a:latin typeface="Cambria Math" panose="02040503050406030204" pitchFamily="18" charset="0"/>
                      </a:rPr>
                      <m:t>𝐶𝑇𝑅</m:t>
                    </m:r>
                  </m:oMath>
                </a14:m>
                <a:r>
                  <a:rPr lang="en-US" sz="2800" dirty="0" smtClean="0"/>
                  <a:t> does depend on </a:t>
                </a:r>
                <a14:m>
                  <m:oMath xmlns:m="http://schemas.openxmlformats.org/officeDocument/2006/math">
                    <m:r>
                      <a:rPr lang="en-US" sz="2800" b="0" i="1" smtClean="0">
                        <a:latin typeface="Cambria Math" panose="02040503050406030204" pitchFamily="18" charset="0"/>
                      </a:rPr>
                      <m:t>𝑇𝑖𝑚𝑒</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𝐷𝑎𝑦</m:t>
                    </m:r>
                  </m:oMath>
                </a14:m>
                <a:r>
                  <a:rPr lang="en-US" sz="2800" dirty="0" smtClean="0"/>
                  <a:t> of a user’s visit.</a:t>
                </a:r>
              </a:p>
              <a:p>
                <a:pPr marL="0" indent="0">
                  <a:buNone/>
                </a:pPr>
                <a:endParaRPr lang="en-US" sz="2800" b="1" dirty="0"/>
              </a:p>
              <a:p>
                <a:pPr marL="0" indent="0">
                  <a:buNone/>
                </a:pPr>
                <a:r>
                  <a:rPr lang="en-US" sz="2800" dirty="0" smtClean="0"/>
                  <a:t>But the algorithm assigned does not change based on </a:t>
                </a:r>
                <a14:m>
                  <m:oMath xmlns:m="http://schemas.openxmlformats.org/officeDocument/2006/math">
                    <m:r>
                      <a:rPr lang="en-US" sz="2800" i="1" dirty="0" smtClean="0">
                        <a:latin typeface="Cambria Math" panose="02040503050406030204" pitchFamily="18" charset="0"/>
                      </a:rPr>
                      <m:t>𝑇𝑖𝑚𝑒</m:t>
                    </m:r>
                    <m:r>
                      <a:rPr lang="en-US" sz="2800" i="1" dirty="0" smtClean="0">
                        <a:latin typeface="Cambria Math" panose="02040503050406030204" pitchFamily="18" charset="0"/>
                      </a:rPr>
                      <m:t> </m:t>
                    </m:r>
                    <m:r>
                      <a:rPr lang="en-US" sz="2800" i="1" dirty="0" smtClean="0">
                        <a:latin typeface="Cambria Math" panose="02040503050406030204" pitchFamily="18" charset="0"/>
                      </a:rPr>
                      <m:t>𝑜𝑓</m:t>
                    </m:r>
                    <m:r>
                      <a:rPr lang="en-US" sz="2800" i="1" dirty="0" smtClean="0">
                        <a:latin typeface="Cambria Math" panose="02040503050406030204" pitchFamily="18" charset="0"/>
                      </a:rPr>
                      <m:t> </m:t>
                    </m:r>
                    <m:r>
                      <a:rPr lang="en-US" sz="2800" i="1" dirty="0" smtClean="0">
                        <a:latin typeface="Cambria Math" panose="02040503050406030204" pitchFamily="18" charset="0"/>
                      </a:rPr>
                      <m:t>𝐷𝑎𝑦</m:t>
                    </m:r>
                  </m:oMath>
                </a14:m>
                <a:r>
                  <a:rPr lang="en-US" sz="2800" dirty="0" smtClean="0"/>
                  <a:t>.</a:t>
                </a:r>
              </a:p>
              <a:p>
                <a:pPr marL="0" indent="0">
                  <a:buNone/>
                </a:pPr>
                <a:r>
                  <a:rPr lang="en-US" sz="2800" dirty="0" smtClean="0"/>
                  <a:t> </a:t>
                </a:r>
              </a:p>
              <a:p>
                <a:pPr marL="0" indent="0">
                  <a:buNone/>
                </a:pPr>
                <a14:m>
                  <m:oMath xmlns:m="http://schemas.openxmlformats.org/officeDocument/2006/math">
                    <m:r>
                      <a:rPr lang="en-US" sz="3400" b="0" i="1" smtClean="0">
                        <a:latin typeface="Cambria Math" panose="02040503050406030204" pitchFamily="18" charset="0"/>
                      </a:rPr>
                      <m:t>⇒</m:t>
                    </m:r>
                  </m:oMath>
                </a14:m>
                <a:r>
                  <a:rPr lang="en-US" sz="2800" dirty="0" smtClean="0"/>
                  <a:t> While </a:t>
                </a:r>
                <a14:m>
                  <m:oMath xmlns:m="http://schemas.openxmlformats.org/officeDocument/2006/math">
                    <m:r>
                      <a:rPr lang="en-US" sz="2800" i="1" dirty="0" smtClean="0">
                        <a:latin typeface="Cambria Math" panose="02040503050406030204" pitchFamily="18" charset="0"/>
                      </a:rPr>
                      <m:t>𝐶𝑇𝑅</m:t>
                    </m:r>
                  </m:oMath>
                </a14:m>
                <a:r>
                  <a:rPr lang="en-US" sz="2800" dirty="0" smtClean="0"/>
                  <a:t> may be different at different times, any </a:t>
                </a:r>
                <a14:m>
                  <m:oMath xmlns:m="http://schemas.openxmlformats.org/officeDocument/2006/math">
                    <m:r>
                      <a:rPr lang="en-US" sz="2800" i="1" dirty="0" smtClean="0">
                        <a:latin typeface="Cambria Math" panose="02040503050406030204" pitchFamily="18" charset="0"/>
                      </a:rPr>
                      <m:t>𝐴𝑙𝑔𝑜𝑟𝑖𝑡h𝑚</m:t>
                    </m:r>
                  </m:oMath>
                </a14:m>
                <a:r>
                  <a:rPr lang="en-US" sz="2800" dirty="0" smtClean="0"/>
                  <a:t> is equally likely to be shown at any point in time. </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6675437" y="1882477"/>
                <a:ext cx="5181600" cy="4586585"/>
              </a:xfrm>
              <a:prstGeom prst="rect">
                <a:avLst/>
              </a:prstGeom>
              <a:blipFill rotWithShape="0">
                <a:blip r:embed="rId3"/>
                <a:stretch>
                  <a:fillRect b="-252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Should we also restrict our comparison to people who come at the same times?</a:t>
            </a:r>
            <a:endParaRPr lang="en-US" dirty="0"/>
          </a:p>
        </p:txBody>
      </p:sp>
      <p:pic>
        <p:nvPicPr>
          <p:cNvPr id="4" name="Content Placeholder 3" descr="tt_complex.png"/>
          <p:cNvPicPr>
            <a:picLocks noChangeAspect="1"/>
          </p:cNvPicPr>
          <p:nvPr/>
        </p:nvPicPr>
        <p:blipFill>
          <a:blip r:embed="rId4"/>
          <a:stretch>
            <a:fillRect/>
          </a:stretch>
        </p:blipFill>
        <p:spPr>
          <a:xfrm>
            <a:off x="823633" y="2049528"/>
            <a:ext cx="5425690" cy="4612510"/>
          </a:xfrm>
          <a:prstGeom prst="rect">
            <a:avLst/>
          </a:prstGeom>
        </p:spPr>
      </p:pic>
    </p:spTree>
    <p:extLst>
      <p:ext uri="{BB962C8B-B14F-4D97-AF65-F5344CB8AC3E}">
        <p14:creationId xmlns:p14="http://schemas.microsoft.com/office/powerpoint/2010/main" val="428760080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6917601" y="1785735"/>
            <a:ext cx="4660966" cy="3962400"/>
          </a:xfrm>
          <a:prstGeom prst="rect">
            <a:avLst/>
          </a:prstGeom>
        </p:spPr>
      </p:pic>
      <p:pic>
        <p:nvPicPr>
          <p:cNvPr id="14" name="Content Placeholder 3" descr="tt_complex.png"/>
          <p:cNvPicPr>
            <a:picLocks noChangeAspect="1"/>
          </p:cNvPicPr>
          <p:nvPr/>
        </p:nvPicPr>
        <p:blipFill>
          <a:blip r:embed="rId3"/>
          <a:stretch>
            <a:fillRect/>
          </a:stretch>
        </p:blipFill>
        <p:spPr>
          <a:xfrm>
            <a:off x="888033" y="1806629"/>
            <a:ext cx="4679280" cy="3977969"/>
          </a:xfrm>
          <a:prstGeom prst="rect">
            <a:avLst/>
          </a:prstGeom>
        </p:spPr>
      </p:pic>
      <p:sp>
        <p:nvSpPr>
          <p:cNvPr id="2" name="Title 1"/>
          <p:cNvSpPr>
            <a:spLocks noGrp="1"/>
          </p:cNvSpPr>
          <p:nvPr>
            <p:ph type="title"/>
          </p:nvPr>
        </p:nvSpPr>
        <p:spPr/>
        <p:txBody>
          <a:bodyPr/>
          <a:lstStyle/>
          <a:p>
            <a:r>
              <a:rPr lang="en-US" dirty="0" smtClean="0"/>
              <a:t>Tricky to find correct variables to condition on. Fortunately, graphical models make it precise.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74637" y="6011862"/>
                <a:ext cx="11958859" cy="1066800"/>
              </a:xfrm>
              <a:prstGeom prst="rect">
                <a:avLst/>
              </a:prstGeom>
            </p:spPr>
            <p:txBody>
              <a:bodyPr vert="horz" lIns="0" tIns="46630" rIns="0" bIns="46630" rtlCol="0" anchor="t">
                <a:normAutofit/>
              </a:bodyPr>
              <a:lstStyle/>
              <a:p>
                <a:r>
                  <a:rPr lang="en-US" sz="3200" b="1" dirty="0" smtClean="0"/>
                  <a:t>Backdoor paths:</a:t>
                </a:r>
                <a:r>
                  <a:rPr lang="en-US" sz="3200" dirty="0" smtClean="0"/>
                  <a:t> Look for (undirected) paths that point to both </a:t>
                </a:r>
                <a14:m>
                  <m:oMath xmlns:m="http://schemas.openxmlformats.org/officeDocument/2006/math">
                    <m:r>
                      <a:rPr lang="en-US" sz="3200" b="0" i="1" smtClean="0">
                        <a:latin typeface="Cambria Math" panose="02040503050406030204" pitchFamily="18" charset="0"/>
                      </a:rPr>
                      <m:t>𝐴𝑙𝑔𝑜𝑟𝑖𝑡h𝑚</m:t>
                    </m:r>
                  </m:oMath>
                </a14:m>
                <a:r>
                  <a:rPr lang="en-US" sz="3200" dirty="0" smtClean="0"/>
                  <a:t> and </a:t>
                </a:r>
                <a14:m>
                  <m:oMath xmlns:m="http://schemas.openxmlformats.org/officeDocument/2006/math">
                    <m:r>
                      <a:rPr lang="en-US" sz="3200" b="0" i="1" smtClean="0">
                        <a:latin typeface="Cambria Math" panose="02040503050406030204" pitchFamily="18" charset="0"/>
                      </a:rPr>
                      <m:t>𝐶𝑇𝑅</m:t>
                    </m:r>
                  </m:oMath>
                </a14:m>
                <a:r>
                  <a:rPr lang="en-US" sz="3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74637" y="6011862"/>
                <a:ext cx="11958859" cy="1066800"/>
              </a:xfrm>
              <a:prstGeom prst="rect">
                <a:avLst/>
              </a:prstGeom>
              <a:blipFill rotWithShape="0">
                <a:blip r:embed="rId4"/>
                <a:stretch>
                  <a:fillRect l="-51"/>
                </a:stretch>
              </a:blipFill>
            </p:spPr>
            <p:txBody>
              <a:bodyPr/>
              <a:lstStyle/>
              <a:p>
                <a:r>
                  <a:rPr lang="en-US">
                    <a:noFill/>
                  </a:rPr>
                  <a:t> </a:t>
                </a:r>
              </a:p>
            </p:txBody>
          </p:sp>
        </mc:Fallback>
      </mc:AlternateContent>
      <p:cxnSp>
        <p:nvCxnSpPr>
          <p:cNvPr id="17" name="Straight Arrow Connector 16"/>
          <p:cNvCxnSpPr/>
          <p:nvPr/>
        </p:nvCxnSpPr>
        <p:spPr>
          <a:xfrm>
            <a:off x="7818437" y="4106862"/>
            <a:ext cx="0" cy="790808"/>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342437" y="2628048"/>
            <a:ext cx="587825" cy="829728"/>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014154" y="2628048"/>
            <a:ext cx="653139" cy="815732"/>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0028237" y="4106862"/>
            <a:ext cx="130628" cy="790808"/>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844167" y="4142409"/>
            <a:ext cx="0" cy="790808"/>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86000" y="4139514"/>
            <a:ext cx="1349958" cy="1000570"/>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77523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Backdoor criterion: Condition on enough variables to cover all backdoor paths</a:t>
            </a:r>
            <a:endParaRPr lang="en-US" dirty="0"/>
          </a:p>
        </p:txBody>
      </p:sp>
      <p:grpSp>
        <p:nvGrpSpPr>
          <p:cNvPr id="6" name="Group 5"/>
          <p:cNvGrpSpPr/>
          <p:nvPr/>
        </p:nvGrpSpPr>
        <p:grpSpPr>
          <a:xfrm>
            <a:off x="350837" y="1973262"/>
            <a:ext cx="5425690" cy="4612510"/>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444471" y="1973262"/>
            <a:ext cx="5425690" cy="4612510"/>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655637" y="3843013"/>
            <a:ext cx="1981200" cy="870006"/>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Oval 15"/>
          <p:cNvSpPr/>
          <p:nvPr/>
        </p:nvSpPr>
        <p:spPr bwMode="auto">
          <a:xfrm>
            <a:off x="6751637" y="3838101"/>
            <a:ext cx="1981200" cy="870006"/>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84212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Stratification</a:t>
            </a:r>
            <a:endParaRPr lang="en-US" dirty="0"/>
          </a:p>
        </p:txBody>
      </p:sp>
      <p:sp>
        <p:nvSpPr>
          <p:cNvPr id="3" name="Content Placeholder 2"/>
          <p:cNvSpPr>
            <a:spLocks noGrp="1"/>
          </p:cNvSpPr>
          <p:nvPr>
            <p:ph type="body" sz="quarter" idx="10"/>
          </p:nvPr>
        </p:nvSpPr>
        <p:spPr>
          <a:xfrm>
            <a:off x="427037" y="1212848"/>
            <a:ext cx="11887200" cy="5713414"/>
          </a:xfrm>
          <a:prstGeom prst="rect">
            <a:avLst/>
          </a:prstGeom>
        </p:spPr>
        <p:txBody>
          <a:bodyPr vert="horz" lIns="0" tIns="46630" rIns="0" bIns="46630" rtlCol="0" anchor="t">
            <a:normAutofit fontScale="92500" lnSpcReduction="10000"/>
          </a:bodyPr>
          <a:lstStyle/>
          <a:p>
            <a:r>
              <a:rPr lang="en-US" dirty="0" smtClean="0"/>
              <a:t>With observational data:</a:t>
            </a:r>
            <a:endParaRPr lang="en-US" dirty="0"/>
          </a:p>
          <a:p>
            <a:pPr marL="742950" indent="-742950">
              <a:buFont typeface="+mj-lt"/>
              <a:buAutoNum type="arabicPeriod"/>
            </a:pPr>
            <a:r>
              <a:rPr lang="en-US" dirty="0" smtClean="0"/>
              <a:t>Assume a graphical model that explains how the data was generated.</a:t>
            </a:r>
          </a:p>
          <a:p>
            <a:pPr marL="742950" indent="-742950">
              <a:buFont typeface="+mj-lt"/>
              <a:buAutoNum type="arabicPeriod"/>
            </a:pPr>
            <a:r>
              <a:rPr lang="en-US" dirty="0" smtClean="0"/>
              <a:t>Choose variables to condition on using backdoor criterion.</a:t>
            </a:r>
          </a:p>
          <a:p>
            <a:pPr marL="742950" indent="-742950">
              <a:buFont typeface="+mj-lt"/>
              <a:buAutoNum type="arabicPeriod"/>
            </a:pPr>
            <a:r>
              <a:rPr lang="en-US" dirty="0" smtClean="0"/>
              <a:t>Stratify data into subsamples such that each subsample has the same value of all conditioned variables. </a:t>
            </a:r>
          </a:p>
          <a:p>
            <a:pPr marL="742950" indent="-742950">
              <a:buFont typeface="+mj-lt"/>
              <a:buAutoNum type="arabicPeriod"/>
            </a:pPr>
            <a:r>
              <a:rPr lang="en-US" dirty="0"/>
              <a:t>E</a:t>
            </a:r>
            <a:r>
              <a:rPr lang="en-US" dirty="0" smtClean="0"/>
              <a:t>valuate the difference in outcome variable separately within these strata.</a:t>
            </a:r>
          </a:p>
          <a:p>
            <a:pPr marL="742950" indent="-742950">
              <a:buFont typeface="+mj-lt"/>
              <a:buAutoNum type="arabicPeriod"/>
            </a:pPr>
            <a:r>
              <a:rPr lang="en-US" dirty="0" smtClean="0"/>
              <a:t>(Optional) Aggregate over all data.</a:t>
            </a:r>
            <a:endParaRPr lang="en-US" dirty="0"/>
          </a:p>
        </p:txBody>
      </p:sp>
    </p:spTree>
    <p:extLst>
      <p:ext uri="{BB962C8B-B14F-4D97-AF65-F5344CB8AC3E}">
        <p14:creationId xmlns:p14="http://schemas.microsoft.com/office/powerpoint/2010/main" val="138014170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Stratification may be inefficient if there are multiple hidden causes</a:t>
            </a:r>
            <a:endParaRPr lang="en-US" dirty="0"/>
          </a:p>
        </p:txBody>
      </p:sp>
      <p:sp>
        <p:nvSpPr>
          <p:cNvPr id="3" name="Text Placeholder 2"/>
          <p:cNvSpPr>
            <a:spLocks noGrp="1"/>
          </p:cNvSpPr>
          <p:nvPr>
            <p:ph type="body" sz="quarter" idx="10"/>
          </p:nvPr>
        </p:nvSpPr>
        <p:spPr>
          <a:xfrm>
            <a:off x="274638" y="1778547"/>
            <a:ext cx="11887200" cy="4210383"/>
          </a:xfrm>
        </p:spPr>
        <p:txBody>
          <a:bodyPr/>
          <a:lstStyle/>
          <a:p>
            <a:r>
              <a:rPr lang="en-US" dirty="0" smtClean="0"/>
              <a:t>Stratification creates tiny strata when data is high-dimensional. Hard to obtain stable estimates.</a:t>
            </a:r>
          </a:p>
          <a:p>
            <a:r>
              <a:rPr lang="en-US" sz="2800" dirty="0" smtClean="0"/>
              <a:t>E.g. activity data may be high-dimensional: a vector for purchases in each app category.</a:t>
            </a:r>
          </a:p>
          <a:p>
            <a:endParaRPr lang="en-US" sz="1600" dirty="0"/>
          </a:p>
          <a:p>
            <a:r>
              <a:rPr lang="en-US" b="1" dirty="0" smtClean="0"/>
              <a:t>Key Idea:</a:t>
            </a:r>
            <a:r>
              <a:rPr lang="en-US" dirty="0" smtClean="0"/>
              <a:t> Instead of conditioning on all relevant attributes, can condition on the likelihood of being assigned an Algorithm.</a:t>
            </a:r>
            <a:endParaRPr lang="en-US" sz="3200" i="1" dirty="0"/>
          </a:p>
        </p:txBody>
      </p:sp>
    </p:spTree>
    <p:extLst>
      <p:ext uri="{BB962C8B-B14F-4D97-AF65-F5344CB8AC3E}">
        <p14:creationId xmlns:p14="http://schemas.microsoft.com/office/powerpoint/2010/main" val="307386664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data to “actionable insights”</a:t>
            </a:r>
            <a:endParaRPr lang="en-US" dirty="0"/>
          </a:p>
        </p:txBody>
      </p:sp>
      <p:sp>
        <p:nvSpPr>
          <p:cNvPr id="3" name="Text Placeholder 2"/>
          <p:cNvSpPr>
            <a:spLocks noGrp="1"/>
          </p:cNvSpPr>
          <p:nvPr>
            <p:ph type="body" sz="quarter" idx="10"/>
          </p:nvPr>
        </p:nvSpPr>
        <p:spPr>
          <a:xfrm>
            <a:off x="274638" y="1212850"/>
            <a:ext cx="11887200" cy="5096780"/>
          </a:xfrm>
        </p:spPr>
        <p:txBody>
          <a:bodyPr/>
          <a:lstStyle/>
          <a:p>
            <a:r>
              <a:rPr lang="en-US" dirty="0" smtClean="0"/>
              <a:t>Number of friends can predict activity with high accuracy.</a:t>
            </a:r>
          </a:p>
          <a:p>
            <a:endParaRPr lang="en-US" sz="1600" dirty="0" smtClean="0"/>
          </a:p>
          <a:p>
            <a:r>
              <a:rPr lang="en-US" dirty="0" smtClean="0"/>
              <a:t>How do we increase activity </a:t>
            </a:r>
            <a:r>
              <a:rPr lang="en-US" dirty="0" smtClean="0"/>
              <a:t>of </a:t>
            </a:r>
            <a:r>
              <a:rPr lang="en-US" dirty="0" smtClean="0"/>
              <a:t>users?</a:t>
            </a:r>
          </a:p>
          <a:p>
            <a:endParaRPr lang="en-US" dirty="0"/>
          </a:p>
          <a:p>
            <a:r>
              <a:rPr lang="en-US" b="1" dirty="0" smtClean="0"/>
              <a:t>Would increasing the number of friends increase </a:t>
            </a:r>
            <a:r>
              <a:rPr lang="en-US" b="1" dirty="0" smtClean="0"/>
              <a:t>people’s</a:t>
            </a:r>
            <a:r>
              <a:rPr lang="en-US" b="1" dirty="0" smtClean="0"/>
              <a:t> activity on our system?</a:t>
            </a:r>
            <a:endParaRPr lang="en-US" b="1" dirty="0" smtClean="0"/>
          </a:p>
          <a:p>
            <a:endParaRPr lang="en-US" sz="1600" dirty="0"/>
          </a:p>
          <a:p>
            <a:r>
              <a:rPr lang="en-US" dirty="0" smtClean="0"/>
              <a:t>Maybe, may be not (!)</a:t>
            </a:r>
            <a:endParaRPr lang="en-US" dirty="0"/>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was stratification…</a:t>
            </a:r>
            <a:endParaRPr lang="en-US" dirty="0"/>
          </a:p>
        </p:txBody>
      </p:sp>
      <p:sp>
        <p:nvSpPr>
          <p:cNvPr id="6" name="TextBox 5"/>
          <p:cNvSpPr txBox="1"/>
          <p:nvPr/>
        </p:nvSpPr>
        <p:spPr>
          <a:xfrm>
            <a:off x="6142037" y="6344456"/>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2" name="TextBox 11"/>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944563" y="6374598"/>
            <a:ext cx="2451353"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493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55837" y="1252500"/>
            <a:ext cx="718191" cy="1915177"/>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3017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718299" y="1277285"/>
            <a:ext cx="718191" cy="1915177"/>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7818437" y="1726803"/>
            <a:ext cx="4345766" cy="184665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User 2 and User 1 are the same on all relevant attributes.</a:t>
            </a:r>
            <a:endParaRPr lang="en-US" sz="3200" dirty="0" smtClean="0"/>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572998" cy="917575"/>
          </a:xfrm>
        </p:spPr>
        <p:txBody>
          <a:bodyPr/>
          <a:lstStyle/>
          <a:p>
            <a:r>
              <a:rPr lang="en-US" dirty="0" smtClean="0"/>
              <a:t>Instead condition on propensity to new Algorithm</a:t>
            </a:r>
            <a:endParaRPr lang="en-US" dirty="0"/>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550806" y="1226606"/>
            <a:ext cx="718191" cy="1915177"/>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1085618" y="3712282"/>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4421398" y="1758574"/>
                <a:ext cx="2819399"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−1)</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4421398" y="1758574"/>
                <a:ext cx="2819399" cy="1433888"/>
              </a:xfrm>
              <a:prstGeom prst="roundRect">
                <a:avLst/>
              </a:prstGeom>
              <a:blipFill rotWithShape="0">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7239745" y="5086967"/>
                <a:ext cx="2667158" cy="1257489"/>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𝑜𝑙𝑑</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7239745" y="5086967"/>
                <a:ext cx="2667158" cy="1257489"/>
              </a:xfrm>
              <a:prstGeom prst="roundRect">
                <a:avLst/>
              </a:prstGeom>
              <a:blipFill rotWithShape="0">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4573797" y="1135062"/>
            <a:ext cx="24727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2" name="TextBox 11"/>
          <p:cNvSpPr txBox="1"/>
          <p:nvPr/>
        </p:nvSpPr>
        <p:spPr>
          <a:xfrm rot="21550528">
            <a:off x="7356881" y="4429404"/>
            <a:ext cx="247032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Old Algorithm</a:t>
            </a:r>
          </a:p>
        </p:txBody>
      </p:sp>
      <p:sp>
        <p:nvSpPr>
          <p:cNvPr id="13" name="TextBox 12"/>
          <p:cNvSpPr txBox="1"/>
          <p:nvPr/>
        </p:nvSpPr>
        <p:spPr>
          <a:xfrm rot="21578046">
            <a:off x="1756377" y="4341754"/>
            <a:ext cx="243603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393765" y="4977389"/>
                <a:ext cx="2754057" cy="1433888"/>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14:m>
                  <m:oMath xmlns:m="http://schemas.openxmlformats.org/officeDocument/2006/math">
                    <m:sSub>
                      <m:sSubPr>
                        <m:ctrlPr>
                          <a:rPr lang="en-US" sz="2400" b="0" i="1" smtClean="0">
                            <a:gradFill>
                              <a:gsLst>
                                <a:gs pos="0">
                                  <a:srgbClr val="FFFFFF"/>
                                </a:gs>
                                <a:gs pos="100000">
                                  <a:srgbClr val="FFFFFF"/>
                                </a:gs>
                              </a:gsLst>
                              <a:lin ang="5400000" scaled="0"/>
                            </a:gradFill>
                            <a:latin typeface="Cambria Math" panose="02040503050406030204" pitchFamily="18" charset="0"/>
                          </a:rPr>
                        </m:ctrlPr>
                      </m:sSubPr>
                      <m:e>
                        <m:r>
                          <a:rPr lang="en-US" sz="2400" b="0" i="1" smtClean="0">
                            <a:gradFill>
                              <a:gsLst>
                                <a:gs pos="0">
                                  <a:srgbClr val="FFFFFF"/>
                                </a:gs>
                                <a:gs pos="100000">
                                  <a:srgbClr val="FFFFFF"/>
                                </a:gs>
                              </a:gsLst>
                              <a:lin ang="5400000" scaled="0"/>
                            </a:gradFill>
                            <a:latin typeface="Cambria Math" panose="02040503050406030204" pitchFamily="18" charset="0"/>
                          </a:rPr>
                          <m:t>𝑌</m:t>
                        </m:r>
                      </m:e>
                      <m:sub>
                        <m:r>
                          <a:rPr lang="en-US" sz="2400" b="0" i="1" smtClean="0">
                            <a:gradFill>
                              <a:gsLst>
                                <a:gs pos="0">
                                  <a:srgbClr val="FFFFFF"/>
                                </a:gs>
                                <a:gs pos="100000">
                                  <a:srgbClr val="FFFFFF"/>
                                </a:gs>
                              </a:gsLst>
                              <a:lin ang="5400000" scaled="0"/>
                            </a:gradFill>
                            <a:latin typeface="Cambria Math" panose="02040503050406030204" pitchFamily="18" charset="0"/>
                          </a:rPr>
                          <m:t>𝑛𝑒𝑤</m:t>
                        </m:r>
                      </m:sub>
                    </m:sSub>
                    <m:r>
                      <a:rPr lang="en-US" sz="2400" b="0" i="1" smtClean="0">
                        <a:gradFill>
                          <a:gsLst>
                            <a:gs pos="0">
                              <a:srgbClr val="FFFFFF"/>
                            </a:gs>
                            <a:gs pos="100000">
                              <a:srgbClr val="FFFFFF"/>
                            </a:gs>
                          </a:gsLst>
                          <a:lin ang="5400000" scaled="0"/>
                        </a:gradFill>
                        <a:latin typeface="Cambria Math" panose="02040503050406030204" pitchFamily="18" charset="0"/>
                      </a:rPr>
                      <m:t>(</m:t>
                    </m:r>
                    <m:r>
                      <a:rPr lang="en-US" sz="2400" b="0" i="1" smtClean="0">
                        <a:gradFill>
                          <a:gsLst>
                            <a:gs pos="0">
                              <a:srgbClr val="FFFFFF"/>
                            </a:gs>
                            <a:gs pos="100000">
                              <a:srgbClr val="FFFFFF"/>
                            </a:gs>
                          </a:gsLst>
                          <a:lin ang="5400000" scaled="0"/>
                        </a:gradFill>
                        <a:latin typeface="Cambria Math" panose="02040503050406030204" pitchFamily="18" charset="0"/>
                      </a:rPr>
                      <m:t>𝑡</m:t>
                    </m:r>
                    <m:r>
                      <a:rPr lang="en-US" sz="2400" b="0" i="1" smtClean="0">
                        <a:gradFill>
                          <a:gsLst>
                            <a:gs pos="0">
                              <a:srgbClr val="FFFFFF"/>
                            </a:gs>
                            <a:gs pos="100000">
                              <a:srgbClr val="FFFFFF"/>
                            </a:gs>
                          </a:gsLst>
                          <a:lin ang="5400000" scaled="0"/>
                        </a:gradFill>
                        <a:latin typeface="Cambria Math" panose="02040503050406030204" pitchFamily="18" charset="0"/>
                      </a:rPr>
                      <m:t>)</m:t>
                    </m:r>
                  </m:oMath>
                </a14:m>
                <a:r>
                  <a:rPr lang="en-US" sz="2400" dirty="0" smtClean="0">
                    <a:gradFill>
                      <a:gsLst>
                        <a:gs pos="0">
                          <a:srgbClr val="FFFFFF"/>
                        </a:gs>
                        <a:gs pos="100000">
                          <a:srgbClr val="FFFFFF"/>
                        </a:gs>
                      </a:gsLst>
                      <a:lin ang="5400000" scaled="0"/>
                    </a:gradFill>
                  </a:rPr>
                  <a:t> clicks to  recommendations</a:t>
                </a:r>
                <a:endParaRPr lang="en-US" sz="2400" dirty="0">
                  <a:gradFill>
                    <a:gsLst>
                      <a:gs pos="0">
                        <a:srgbClr val="FFFFFF"/>
                      </a:gs>
                      <a:gs pos="100000">
                        <a:srgbClr val="FFFFFF"/>
                      </a:gs>
                    </a:gsLst>
                    <a:lin ang="5400000" scaled="0"/>
                  </a:gradFill>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393765" y="4977389"/>
                <a:ext cx="2754057" cy="1433888"/>
              </a:xfrm>
              <a:prstGeom prst="roundRect">
                <a:avLst/>
              </a:prstGeom>
              <a:blipFill rotWithShape="0">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503237" y="4463990"/>
            <a:ext cx="718191" cy="1915177"/>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6370206" y="4487862"/>
            <a:ext cx="718191" cy="1915177"/>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3965353" y="3831438"/>
            <a:ext cx="2679900" cy="534891"/>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944563" y="6374598"/>
            <a:ext cx="2451353"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smtClean="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493837" y="1277285"/>
            <a:ext cx="718191" cy="1915177"/>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55837" y="1252500"/>
            <a:ext cx="718191" cy="1915177"/>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3017837" y="2354262"/>
            <a:ext cx="421749" cy="987963"/>
          </a:xfrm>
          <a:prstGeom prst="rect">
            <a:avLst/>
          </a:prstGeom>
          <a:noFill/>
        </p:spPr>
        <p:txBody>
          <a:bodyPr wrap="square" lIns="182880" tIns="146304" rIns="182880" bIns="146304" rtlCol="0">
            <a:spAutoFit/>
          </a:bodyPr>
          <a:lstStyle/>
          <a:p>
            <a:pPr algn="ctr">
              <a:lnSpc>
                <a:spcPct val="90000"/>
              </a:lnSpc>
              <a:spcAft>
                <a:spcPts val="600"/>
              </a:spcAft>
            </a:pPr>
            <a:r>
              <a:rPr lang="en-US" sz="5000" dirty="0" smtClean="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718299" y="1277285"/>
            <a:ext cx="718191" cy="1915177"/>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7818437" y="1726803"/>
            <a:ext cx="4343400" cy="240065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User 2 and User 1 are equally likely to be shown New Algorithm.</a:t>
            </a:r>
            <a:endParaRPr lang="en-US" sz="3200" dirty="0" smtClean="0"/>
          </a:p>
        </p:txBody>
      </p:sp>
      <p:sp>
        <p:nvSpPr>
          <p:cNvPr id="25" name="TextBox 24"/>
          <p:cNvSpPr txBox="1"/>
          <p:nvPr/>
        </p:nvSpPr>
        <p:spPr>
          <a:xfrm>
            <a:off x="6142037" y="6344456"/>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Continued example: Effect of Algorithm on CTR</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6781799" cy="4567404"/>
              </a:xfrm>
            </p:spPr>
            <p:txBody>
              <a:bodyPr/>
              <a:lstStyle/>
              <a:p>
                <a:r>
                  <a:rPr lang="en-US" sz="3200" b="1" dirty="0" smtClean="0"/>
                  <a:t>Based on backdoor criterion, need to condition only on Activity.</a:t>
                </a:r>
              </a:p>
              <a:p>
                <a:endParaRPr lang="en-US" sz="1600" b="1" dirty="0" smtClean="0"/>
              </a:p>
              <a:p>
                <a:r>
                  <a:rPr lang="en-US" sz="3200" b="1" dirty="0" smtClean="0"/>
                  <a:t>Activity is multi-dimensional.</a:t>
                </a:r>
              </a:p>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𝑨𝒄𝒕𝒊𝒗𝒊𝒕𝒚</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𝒂</m:t>
                          </m:r>
                        </m:e>
                        <m:sub>
                          <m:r>
                            <a:rPr lang="en-US" sz="3200" b="1" i="1" smtClean="0">
                              <a:latin typeface="Cambria Math" panose="02040503050406030204" pitchFamily="18" charset="0"/>
                            </a:rPr>
                            <m:t>𝒄𝒂𝒕</m:t>
                          </m:r>
                          <m:r>
                            <a:rPr lang="en-US" sz="3200" b="1" i="1" smtClean="0">
                              <a:latin typeface="Cambria Math" panose="02040503050406030204" pitchFamily="18" charset="0"/>
                            </a:rPr>
                            <m:t>𝟏</m:t>
                          </m:r>
                        </m:sub>
                      </m:sSub>
                      <m:r>
                        <a:rPr lang="en-US" sz="3200" b="1" i="1" smtClean="0">
                          <a:latin typeface="Cambria Math" panose="02040503050406030204" pitchFamily="18" charset="0"/>
                        </a:rPr>
                        <m:t>, </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𝒂</m:t>
                          </m:r>
                        </m:e>
                        <m:sub>
                          <m:r>
                            <a:rPr lang="en-US" sz="3200" b="1" i="1" smtClean="0">
                              <a:latin typeface="Cambria Math" panose="02040503050406030204" pitchFamily="18" charset="0"/>
                            </a:rPr>
                            <m:t>𝒄𝒂𝒕</m:t>
                          </m:r>
                          <m:r>
                            <a:rPr lang="en-US" sz="3200" b="1" i="1" smtClean="0">
                              <a:latin typeface="Cambria Math" panose="02040503050406030204" pitchFamily="18" charset="0"/>
                            </a:rPr>
                            <m:t>𝟐</m:t>
                          </m:r>
                        </m:sub>
                      </m:sSub>
                      <m:r>
                        <a:rPr lang="en-US" sz="3200" b="1" i="1" smtClean="0">
                          <a:latin typeface="Cambria Math" panose="02040503050406030204" pitchFamily="18" charset="0"/>
                        </a:rPr>
                        <m:t>, …</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𝒂</m:t>
                          </m:r>
                        </m:e>
                        <m:sub>
                          <m:r>
                            <a:rPr lang="en-US" sz="3200" b="1" i="1" smtClean="0">
                              <a:latin typeface="Cambria Math" panose="02040503050406030204" pitchFamily="18" charset="0"/>
                            </a:rPr>
                            <m:t>𝒄𝒂𝒕𝒏</m:t>
                          </m:r>
                        </m:sub>
                      </m:sSub>
                      <m:r>
                        <a:rPr lang="en-US" sz="3200" b="1" i="1" smtClean="0">
                          <a:latin typeface="Cambria Math" panose="02040503050406030204" pitchFamily="18" charset="0"/>
                        </a:rPr>
                        <m:t>)</m:t>
                      </m:r>
                    </m:oMath>
                  </m:oMathPara>
                </a14:m>
                <a:endParaRPr lang="en-US" sz="3200" b="1" dirty="0"/>
              </a:p>
              <a:p>
                <a:endParaRPr lang="en-US" sz="1600" b="1" dirty="0" smtClean="0"/>
              </a:p>
              <a:p>
                <a:r>
                  <a:rPr lang="en-US" sz="3200" b="1" dirty="0" smtClean="0"/>
                  <a:t>Estimate likelihood to be shown New Algorithm using observed Algorithm-user pairs.</a:t>
                </a:r>
              </a:p>
              <a:p>
                <a:endParaRPr lang="en-US" sz="32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6781799" cy="4567404"/>
              </a:xfrm>
              <a:blipFill rotWithShape="0">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7208837" y="1374515"/>
            <a:ext cx="4648200" cy="3951547"/>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350837" y="5249862"/>
                <a:ext cx="11813366" cy="1634550"/>
              </a:xfrm>
              <a:prstGeom prst="rect">
                <a:avLst/>
              </a:prstGeom>
              <a:noFill/>
            </p:spPr>
            <p:txBody>
              <a:bodyPr wrap="square" lIns="182880" tIns="146304" rIns="182880" bIns="146304"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𝑷𝒓𝒐𝒑𝒆𝒏𝒔𝒊𝒕</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𝒚</m:t>
                          </m:r>
                        </m:e>
                        <m:sub>
                          <m:r>
                            <a:rPr lang="en-US" sz="3200" b="0" i="1" smtClean="0">
                              <a:latin typeface="Cambria Math" panose="02040503050406030204" pitchFamily="18" charset="0"/>
                            </a:rPr>
                            <m:t>𝑁𝑒𝑤𝐴𝑙𝑔𝑜</m:t>
                          </m:r>
                        </m:sub>
                      </m:sSub>
                      <m:d>
                        <m:dPr>
                          <m:ctrlPr>
                            <a:rPr lang="en-US" sz="3200" i="1">
                              <a:latin typeface="Cambria Math" panose="02040503050406030204" pitchFamily="18" charset="0"/>
                            </a:rPr>
                          </m:ctrlPr>
                        </m:dPr>
                        <m:e>
                          <m:r>
                            <a:rPr lang="en-US" sz="3200" b="0" i="1">
                              <a:latin typeface="Cambria Math" panose="02040503050406030204" pitchFamily="18" charset="0"/>
                            </a:rPr>
                            <m:t>𝑈𝑠𝑒</m:t>
                          </m:r>
                          <m:sSub>
                            <m:sSubPr>
                              <m:ctrlPr>
                                <a:rPr lang="en-US" sz="3200" i="1">
                                  <a:latin typeface="Cambria Math" panose="02040503050406030204" pitchFamily="18" charset="0"/>
                                </a:rPr>
                              </m:ctrlPr>
                            </m:sSubPr>
                            <m:e>
                              <m:r>
                                <a:rPr lang="en-US" sz="3200" b="0" i="1">
                                  <a:latin typeface="Cambria Math" panose="02040503050406030204" pitchFamily="18" charset="0"/>
                                </a:rPr>
                                <m:t>𝑟</m:t>
                              </m:r>
                            </m:e>
                            <m:sub>
                              <m:r>
                                <a:rPr lang="en-US" sz="3200" b="0" i="1">
                                  <a:latin typeface="Cambria Math" panose="02040503050406030204" pitchFamily="18" charset="0"/>
                                </a:rPr>
                                <m:t>𝑖</m:t>
                              </m:r>
                            </m:sub>
                          </m:sSub>
                        </m:e>
                      </m:d>
                      <m:r>
                        <a:rPr lang="en-US" sz="3200" b="0" i="1">
                          <a:latin typeface="Cambria Math" panose="02040503050406030204" pitchFamily="18" charset="0"/>
                        </a:rPr>
                        <m:t>=</m:t>
                      </m:r>
                      <m:r>
                        <a:rPr lang="en-US" sz="3200" b="1" i="1">
                          <a:latin typeface="Cambria Math" panose="02040503050406030204" pitchFamily="18" charset="0"/>
                        </a:rPr>
                        <m:t>𝑳𝒐𝒈𝒊𝒔𝒕𝒊𝒄</m:t>
                      </m:r>
                      <m:r>
                        <a:rPr lang="en-US" sz="3200" b="0" i="1">
                          <a:latin typeface="Cambria Math" panose="02040503050406030204" pitchFamily="18" charset="0"/>
                        </a:rPr>
                        <m:t>(</m:t>
                      </m:r>
                      <m:sSub>
                        <m:sSubPr>
                          <m:ctrlPr>
                            <a:rPr lang="en-US" sz="3200" i="1">
                              <a:latin typeface="Cambria Math" panose="02040503050406030204" pitchFamily="18" charset="0"/>
                            </a:rPr>
                          </m:ctrlPr>
                        </m:sSubPr>
                        <m:e>
                          <m:r>
                            <a:rPr lang="en-US" sz="3200" b="0" i="1">
                              <a:latin typeface="Cambria Math" panose="02040503050406030204" pitchFamily="18" charset="0"/>
                            </a:rPr>
                            <m:t>𝑎</m:t>
                          </m:r>
                        </m:e>
                        <m:sub>
                          <m:r>
                            <a:rPr lang="en-US" sz="3200" b="0" i="1">
                              <a:latin typeface="Cambria Math" panose="02040503050406030204" pitchFamily="18" charset="0"/>
                            </a:rPr>
                            <m:t>𝑐𝑎𝑡</m:t>
                          </m:r>
                          <m:r>
                            <a:rPr lang="en-US" sz="3200" b="0" i="1">
                              <a:latin typeface="Cambria Math" panose="02040503050406030204" pitchFamily="18" charset="0"/>
                            </a:rPr>
                            <m:t>1</m:t>
                          </m:r>
                        </m:sub>
                      </m:sSub>
                      <m:r>
                        <a:rPr lang="en-US" sz="3200" b="0" i="1">
                          <a:latin typeface="Cambria Math" panose="02040503050406030204" pitchFamily="18" charset="0"/>
                        </a:rPr>
                        <m:t>, </m:t>
                      </m:r>
                      <m:sSub>
                        <m:sSubPr>
                          <m:ctrlPr>
                            <a:rPr lang="en-US" sz="3200" i="1">
                              <a:latin typeface="Cambria Math" panose="02040503050406030204" pitchFamily="18" charset="0"/>
                            </a:rPr>
                          </m:ctrlPr>
                        </m:sSubPr>
                        <m:e>
                          <m:r>
                            <a:rPr lang="en-US" sz="3200" b="0" i="1">
                              <a:latin typeface="Cambria Math" panose="02040503050406030204" pitchFamily="18" charset="0"/>
                            </a:rPr>
                            <m:t>𝑎</m:t>
                          </m:r>
                        </m:e>
                        <m:sub>
                          <m:r>
                            <a:rPr lang="en-US" sz="3200" b="0" i="1">
                              <a:latin typeface="Cambria Math" panose="02040503050406030204" pitchFamily="18" charset="0"/>
                            </a:rPr>
                            <m:t>𝑐𝑎𝑡</m:t>
                          </m:r>
                          <m:r>
                            <a:rPr lang="en-US" sz="3200" b="0" i="1">
                              <a:latin typeface="Cambria Math" panose="02040503050406030204" pitchFamily="18" charset="0"/>
                            </a:rPr>
                            <m:t>2</m:t>
                          </m:r>
                        </m:sub>
                      </m:sSub>
                      <m:r>
                        <a:rPr lang="en-US" sz="3200" b="0" i="1">
                          <a:latin typeface="Cambria Math" panose="02040503050406030204" pitchFamily="18" charset="0"/>
                        </a:rPr>
                        <m:t>, …</m:t>
                      </m:r>
                      <m:sSub>
                        <m:sSubPr>
                          <m:ctrlPr>
                            <a:rPr lang="en-US" sz="3200" i="1">
                              <a:latin typeface="Cambria Math" panose="02040503050406030204" pitchFamily="18" charset="0"/>
                            </a:rPr>
                          </m:ctrlPr>
                        </m:sSubPr>
                        <m:e>
                          <m:r>
                            <a:rPr lang="en-US" sz="3200" b="0" i="1">
                              <a:latin typeface="Cambria Math" panose="02040503050406030204" pitchFamily="18" charset="0"/>
                            </a:rPr>
                            <m:t>𝑎</m:t>
                          </m:r>
                        </m:e>
                        <m:sub>
                          <m:r>
                            <a:rPr lang="en-US" sz="3200" b="0" i="1">
                              <a:latin typeface="Cambria Math" panose="02040503050406030204" pitchFamily="18" charset="0"/>
                            </a:rPr>
                            <m:t>𝑐𝑎𝑡𝑛</m:t>
                          </m:r>
                        </m:sub>
                      </m:sSub>
                      <m:r>
                        <a:rPr lang="en-US" sz="3200" b="0" i="1">
                          <a:latin typeface="Cambria Math" panose="02040503050406030204" pitchFamily="18" charset="0"/>
                        </a:rPr>
                        <m:t>)</m:t>
                      </m:r>
                    </m:oMath>
                  </m:oMathPara>
                </a14:m>
                <a:endParaRPr lang="en-US" sz="3200" dirty="0" smtClean="0">
                  <a:latin typeface="+mj-lt"/>
                </a:endParaRPr>
              </a:p>
              <a:p>
                <a:endParaRPr lang="en-US" sz="1600" dirty="0">
                  <a:latin typeface="+mj-lt"/>
                </a:endParaRPr>
              </a:p>
              <a:p>
                <a:r>
                  <a:rPr lang="en-US" sz="3200" dirty="0">
                    <a:latin typeface="+mj-lt"/>
                  </a:rPr>
                  <a:t>Compare CTR between users with the same propensity score</a:t>
                </a:r>
                <a:r>
                  <a:rPr lang="en-US" sz="3200" dirty="0" smtClean="0">
                    <a:latin typeface="+mj-lt"/>
                  </a:rPr>
                  <a:t>.</a:t>
                </a:r>
                <a:endParaRPr lang="en-US" sz="32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50837" y="5249862"/>
                <a:ext cx="11813366" cy="1634550"/>
              </a:xfrm>
              <a:prstGeom prst="rect">
                <a:avLst/>
              </a:prstGeom>
              <a:blipFill rotWithShape="0">
                <a:blip r:embed="rId5"/>
                <a:stretch>
                  <a:fillRect l="-568" b="-5224"/>
                </a:stretch>
              </a:blipFill>
            </p:spPr>
            <p:txBody>
              <a:bodyPr/>
              <a:lstStyle/>
              <a:p>
                <a:r>
                  <a:rPr lang="en-US">
                    <a:noFill/>
                  </a:rPr>
                  <a:t> </a:t>
                </a:r>
              </a:p>
            </p:txBody>
          </p:sp>
        </mc:Fallback>
      </mc:AlternateContent>
      <p:sp>
        <p:nvSpPr>
          <p:cNvPr id="6" name="Oval 5"/>
          <p:cNvSpPr/>
          <p:nvPr/>
        </p:nvSpPr>
        <p:spPr bwMode="auto">
          <a:xfrm>
            <a:off x="7437437" y="2963862"/>
            <a:ext cx="1676400" cy="762000"/>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6374050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Propensity score matching</a:t>
            </a:r>
            <a:endParaRPr lang="en-US" dirty="0"/>
          </a:p>
        </p:txBody>
      </p:sp>
      <p:sp>
        <p:nvSpPr>
          <p:cNvPr id="3" name="Text Placeholder 2"/>
          <p:cNvSpPr>
            <a:spLocks noGrp="1"/>
          </p:cNvSpPr>
          <p:nvPr>
            <p:ph type="body" sz="quarter" idx="10"/>
          </p:nvPr>
        </p:nvSpPr>
        <p:spPr>
          <a:xfrm>
            <a:off x="274638" y="1212850"/>
            <a:ext cx="11810999" cy="5650778"/>
          </a:xfrm>
        </p:spPr>
        <p:txBody>
          <a:bodyPr/>
          <a:lstStyle/>
          <a:p>
            <a:r>
              <a:rPr lang="en-US" sz="3200" dirty="0"/>
              <a:t>With observational data:</a:t>
            </a:r>
          </a:p>
          <a:p>
            <a:pPr marL="571500" indent="-571500">
              <a:buFont typeface="+mj-lt"/>
              <a:buAutoNum type="arabicPeriod"/>
            </a:pPr>
            <a:r>
              <a:rPr lang="en-US" sz="3200" dirty="0"/>
              <a:t>Assume a graphical model that explains how the data was generated.</a:t>
            </a:r>
          </a:p>
          <a:p>
            <a:pPr marL="571500" indent="-571500">
              <a:buFont typeface="+mj-lt"/>
              <a:buAutoNum type="arabicPeriod"/>
            </a:pPr>
            <a:r>
              <a:rPr lang="en-US" sz="3200" dirty="0"/>
              <a:t>Choose variables to condition on using backdoor </a:t>
            </a:r>
            <a:r>
              <a:rPr lang="en-US" sz="3200" dirty="0" smtClean="0"/>
              <a:t>criterion.</a:t>
            </a:r>
          </a:p>
          <a:p>
            <a:pPr marL="571500" indent="-571500">
              <a:buFont typeface="+mj-lt"/>
              <a:buAutoNum type="arabicPeriod"/>
            </a:pPr>
            <a:r>
              <a:rPr lang="en-US" sz="3200" dirty="0" smtClean="0"/>
              <a:t>Compute propensity score for each user based on conditioned variables. </a:t>
            </a:r>
          </a:p>
          <a:p>
            <a:pPr marL="571500" indent="-571500">
              <a:buFont typeface="+mj-lt"/>
              <a:buAutoNum type="arabicPeriod"/>
            </a:pPr>
            <a:r>
              <a:rPr lang="en-US" sz="3200" dirty="0" smtClean="0"/>
              <a:t>Match pairs of individuals with similar scores, where one of them saw Old Algorithm and the other saw New Algorithm.</a:t>
            </a:r>
          </a:p>
          <a:p>
            <a:pPr marL="571500" indent="-571500">
              <a:buFont typeface="+mj-lt"/>
              <a:buAutoNum type="arabicPeriod"/>
            </a:pPr>
            <a:r>
              <a:rPr lang="en-US" sz="3200" dirty="0" smtClean="0"/>
              <a:t>Compare the outcome variable within each such matched pair and aggregate.</a:t>
            </a:r>
          </a:p>
          <a:p>
            <a:pPr marL="514350" indent="-514350">
              <a:buFont typeface="+mj-lt"/>
              <a:buAutoNum type="arabicPeriod"/>
            </a:pPr>
            <a:endParaRPr lang="en-US" sz="3200" b="1" dirty="0"/>
          </a:p>
        </p:txBody>
      </p:sp>
    </p:spTree>
    <p:extLst>
      <p:ext uri="{BB962C8B-B14F-4D97-AF65-F5344CB8AC3E}">
        <p14:creationId xmlns:p14="http://schemas.microsoft.com/office/powerpoint/2010/main" val="3507004134"/>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 Causal effect only if assumed graphical model is correct</a:t>
            </a:r>
            <a:endParaRPr lang="en-US" dirty="0"/>
          </a:p>
        </p:txBody>
      </p:sp>
      <p:sp>
        <p:nvSpPr>
          <p:cNvPr id="3" name="Text Placeholder 2"/>
          <p:cNvSpPr>
            <a:spLocks noGrp="1"/>
          </p:cNvSpPr>
          <p:nvPr>
            <p:ph type="body" sz="quarter" idx="10"/>
          </p:nvPr>
        </p:nvSpPr>
        <p:spPr>
          <a:xfrm>
            <a:off x="274638" y="1929292"/>
            <a:ext cx="11887200" cy="4204228"/>
          </a:xfrm>
        </p:spPr>
        <p:txBody>
          <a:bodyPr/>
          <a:lstStyle/>
          <a:p>
            <a:r>
              <a:rPr lang="en-US" dirty="0" smtClean="0"/>
              <a:t>There might be </a:t>
            </a:r>
            <a:r>
              <a:rPr lang="en-US" b="1" dirty="0" smtClean="0"/>
              <a:t>unknown and unobserved</a:t>
            </a:r>
            <a:r>
              <a:rPr lang="en-US" dirty="0" smtClean="0"/>
              <a:t> causes that might affect an Algorithm’s CTR.</a:t>
            </a:r>
          </a:p>
          <a:p>
            <a:r>
              <a:rPr lang="en-US" sz="2800" dirty="0" smtClean="0"/>
              <a:t>E.g. early adopters, more tech-savvy, or another characteristic.</a:t>
            </a:r>
          </a:p>
          <a:p>
            <a:endParaRPr lang="en-US" sz="1600" dirty="0" smtClean="0"/>
          </a:p>
          <a:p>
            <a:r>
              <a:rPr lang="en-US" dirty="0" smtClean="0"/>
              <a:t>There </a:t>
            </a:r>
            <a:r>
              <a:rPr lang="en-US" dirty="0"/>
              <a:t>might be </a:t>
            </a:r>
            <a:r>
              <a:rPr lang="en-US" b="1" dirty="0"/>
              <a:t>known unobserved</a:t>
            </a:r>
            <a:r>
              <a:rPr lang="en-US" dirty="0"/>
              <a:t> user features.</a:t>
            </a:r>
          </a:p>
          <a:p>
            <a:pPr lvl="1"/>
            <a:r>
              <a:rPr lang="en-US" dirty="0">
                <a:latin typeface="+mj-lt"/>
              </a:rPr>
              <a:t> </a:t>
            </a:r>
            <a:r>
              <a:rPr lang="en-US" sz="2800" dirty="0">
                <a:latin typeface="+mj-lt"/>
              </a:rPr>
              <a:t>E.g. their age or the context in which they use Windows store.</a:t>
            </a:r>
          </a:p>
          <a:p>
            <a:endParaRPr lang="en-US" sz="2000" dirty="0"/>
          </a:p>
          <a:p>
            <a:r>
              <a:rPr lang="en-US" dirty="0" smtClean="0"/>
              <a:t>At best, conditioning offers strong hints to causality.</a:t>
            </a:r>
            <a:endParaRPr lang="en-US" dirty="0"/>
          </a:p>
        </p:txBody>
      </p:sp>
    </p:spTree>
    <p:extLst>
      <p:ext uri="{BB962C8B-B14F-4D97-AF65-F5344CB8AC3E}">
        <p14:creationId xmlns:p14="http://schemas.microsoft.com/office/powerpoint/2010/main" val="335865532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3" name="Text Placeholder 2"/>
          <p:cNvSpPr>
            <a:spLocks noGrp="1"/>
          </p:cNvSpPr>
          <p:nvPr>
            <p:ph type="body" sz="quarter" idx="12"/>
          </p:nvPr>
        </p:nvSpPr>
        <p:spPr/>
        <p:txBody>
          <a:bodyPr/>
          <a:lstStyle/>
          <a:p>
            <a:r>
              <a:rPr lang="en-US" dirty="0" smtClean="0"/>
              <a:t>Amit Sharma </a:t>
            </a:r>
            <a:r>
              <a:rPr lang="en-US" dirty="0" smtClean="0"/>
              <a:t>(@</a:t>
            </a:r>
            <a:r>
              <a:rPr lang="en-US" dirty="0" err="1" smtClean="0"/>
              <a:t>amt_shrma</a:t>
            </a:r>
            <a:r>
              <a:rPr lang="en-US" dirty="0" smtClean="0"/>
              <a:t>)</a:t>
            </a:r>
            <a:endParaRPr lang="en-US" dirty="0" smtClean="0"/>
          </a:p>
          <a:p>
            <a:r>
              <a:rPr lang="en-US" dirty="0" smtClean="0"/>
              <a:t>Microsoft Research, New York</a:t>
            </a:r>
            <a:endParaRPr lang="en-US" dirty="0"/>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 inference: Best practices</a:t>
            </a:r>
            <a:endParaRPr lang="en-US" dirty="0"/>
          </a:p>
        </p:txBody>
      </p:sp>
      <p:sp>
        <p:nvSpPr>
          <p:cNvPr id="3" name="Text Placeholder 2"/>
          <p:cNvSpPr>
            <a:spLocks noGrp="1"/>
          </p:cNvSpPr>
          <p:nvPr>
            <p:ph type="body" sz="quarter" idx="10"/>
          </p:nvPr>
        </p:nvSpPr>
        <p:spPr>
          <a:xfrm>
            <a:off x="274638" y="1212850"/>
            <a:ext cx="11887200" cy="5232202"/>
          </a:xfrm>
        </p:spPr>
        <p:txBody>
          <a:bodyPr/>
          <a:lstStyle/>
          <a:p>
            <a:r>
              <a:rPr lang="en-US" dirty="0" smtClean="0"/>
              <a:t>Whenever possible, use randomization.</a:t>
            </a:r>
          </a:p>
          <a:p>
            <a:pPr lvl="1"/>
            <a:r>
              <a:rPr lang="en-US" sz="2400" dirty="0" smtClean="0"/>
              <a:t>If number of output items low, consider using multi-world testing. </a:t>
            </a:r>
          </a:p>
          <a:p>
            <a:pPr lvl="1"/>
            <a:endParaRPr lang="en-US" sz="2400" dirty="0" smtClean="0"/>
          </a:p>
          <a:p>
            <a:r>
              <a:rPr lang="en-US" dirty="0" smtClean="0"/>
              <a:t>If randomization is not feasible, consider exploiting natural experiments. </a:t>
            </a:r>
          </a:p>
          <a:p>
            <a:pPr lvl="1"/>
            <a:r>
              <a:rPr lang="en-US" sz="2400" dirty="0" smtClean="0"/>
              <a:t>Better to consider multiple sources of natural experiments.</a:t>
            </a:r>
          </a:p>
          <a:p>
            <a:pPr lvl="1"/>
            <a:endParaRPr lang="en-US" sz="2400" dirty="0" smtClean="0"/>
          </a:p>
          <a:p>
            <a:r>
              <a:rPr lang="en-US" dirty="0" smtClean="0"/>
              <a:t>If natural experiments are hard to find, consider using conditioning methods.</a:t>
            </a:r>
          </a:p>
          <a:p>
            <a:pPr lvl="1"/>
            <a:r>
              <a:rPr lang="en-US" sz="2400" dirty="0" smtClean="0"/>
              <a:t>Use them as strong hints for causality.</a:t>
            </a:r>
          </a:p>
        </p:txBody>
      </p:sp>
    </p:spTree>
    <p:extLst>
      <p:ext uri="{BB962C8B-B14F-4D97-AF65-F5344CB8AC3E}">
        <p14:creationId xmlns:p14="http://schemas.microsoft.com/office/powerpoint/2010/main" val="317234690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Causal inference is tricky</a:t>
            </a:r>
            <a:br>
              <a:rPr lang="en-US" sz="4000" dirty="0" smtClean="0"/>
            </a:br>
            <a:r>
              <a:rPr lang="en-US" sz="2800" dirty="0"/>
              <a:t>C</a:t>
            </a:r>
            <a:r>
              <a:rPr lang="en-US" sz="2800" dirty="0" smtClean="0"/>
              <a:t>orrelations </a:t>
            </a:r>
            <a:r>
              <a:rPr lang="en-US" sz="2800" dirty="0"/>
              <a:t>are seldom enough. And </a:t>
            </a:r>
            <a:r>
              <a:rPr lang="en-US" sz="2800" dirty="0" smtClean="0"/>
              <a:t>sometimes horribly misleading.</a:t>
            </a:r>
            <a:br>
              <a:rPr lang="en-US" sz="2800" dirty="0" smtClean="0"/>
            </a:br>
            <a:r>
              <a:rPr lang="en-US" sz="3200" dirty="0" smtClean="0"/>
              <a:t/>
            </a:r>
            <a:br>
              <a:rPr lang="en-US" sz="3200" dirty="0" smtClean="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4000" dirty="0" smtClean="0"/>
              <a:t>Always be skeptical of causal claims from </a:t>
            </a:r>
            <a:r>
              <a:rPr lang="en-US" sz="4000" strike="sngStrike" dirty="0" smtClean="0"/>
              <a:t>observational </a:t>
            </a:r>
            <a:r>
              <a:rPr lang="en-US" sz="4000" dirty="0" smtClean="0"/>
              <a:t>any data.</a:t>
            </a:r>
            <a:br>
              <a:rPr lang="en-US" sz="4000" dirty="0" smtClean="0"/>
            </a:br>
            <a:r>
              <a:rPr lang="en-US" sz="2800" dirty="0" smtClean="0"/>
              <a:t>More data does not automatically lead to better causal estimates.</a:t>
            </a:r>
            <a:endParaRPr lang="en-US" sz="2800" dirty="0"/>
          </a:p>
        </p:txBody>
      </p:sp>
      <p:sp>
        <p:nvSpPr>
          <p:cNvPr id="9" name="Text Placeholder 8"/>
          <p:cNvSpPr>
            <a:spLocks noGrp="1"/>
          </p:cNvSpPr>
          <p:nvPr>
            <p:ph type="body" sz="quarter" idx="10"/>
          </p:nvPr>
        </p:nvSpPr>
        <p:spPr>
          <a:xfrm>
            <a:off x="274638" y="1212850"/>
            <a:ext cx="11887200" cy="2092881"/>
          </a:xfrm>
        </p:spPr>
        <p:txBody>
          <a:bodyPr/>
          <a:lstStyle/>
          <a:p>
            <a:endParaRPr lang="en-US" dirty="0" smtClean="0"/>
          </a:p>
          <a:p>
            <a:endParaRPr lang="en-US"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323066"/>
            <a:ext cx="10058400" cy="3965330"/>
          </a:xfrm>
          <a:prstGeom prst="rect">
            <a:avLst/>
          </a:prstGeom>
        </p:spPr>
      </p:pic>
      <p:sp>
        <p:nvSpPr>
          <p:cNvPr id="3" name="TextBox 2"/>
          <p:cNvSpPr txBox="1"/>
          <p:nvPr/>
        </p:nvSpPr>
        <p:spPr>
          <a:xfrm>
            <a:off x="10235896" y="6426966"/>
            <a:ext cx="2133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a:t>
            </a:r>
            <a:r>
              <a:rPr lang="en-US" sz="2000" dirty="0" smtClean="0">
                <a:gradFill>
                  <a:gsLst>
                    <a:gs pos="2917">
                      <a:schemeClr val="tx1"/>
                    </a:gs>
                    <a:gs pos="30000">
                      <a:schemeClr val="tx1"/>
                    </a:gs>
                  </a:gsLst>
                  <a:lin ang="5400000" scaled="0"/>
                </a:gradFill>
                <a:latin typeface="+mj-lt"/>
              </a:rPr>
              <a:t>tylervigen.com</a:t>
            </a:r>
          </a:p>
        </p:txBody>
      </p:sp>
    </p:spTree>
    <p:extLst>
      <p:ext uri="{BB962C8B-B14F-4D97-AF65-F5344CB8AC3E}">
        <p14:creationId xmlns:p14="http://schemas.microsoft.com/office/powerpoint/2010/main" val="245473163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Hands-on </a:t>
            </a:r>
            <a:r>
              <a:rPr lang="en-US" smtClean="0"/>
              <a:t>tutorial</a:t>
            </a:r>
            <a:endParaRPr lang="en-US" sz="7200" dirty="0"/>
          </a:p>
        </p:txBody>
      </p:sp>
    </p:spTree>
    <p:extLst>
      <p:ext uri="{BB962C8B-B14F-4D97-AF65-F5344CB8AC3E}">
        <p14:creationId xmlns:p14="http://schemas.microsoft.com/office/powerpoint/2010/main" val="147902009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237037" y="2659062"/>
            <a:ext cx="7848600" cy="2465290"/>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C</a:t>
            </a:r>
            <a:r>
              <a:rPr lang="en-US" sz="2800" dirty="0" smtClean="0">
                <a:gradFill>
                  <a:gsLst>
                    <a:gs pos="2917">
                      <a:schemeClr val="tx1"/>
                    </a:gs>
                    <a:gs pos="30000">
                      <a:schemeClr val="tx1"/>
                    </a:gs>
                  </a:gsLst>
                  <a:lin ang="5400000" scaled="0"/>
                </a:gradFill>
              </a:rPr>
              <a:t>ode and resources available at</a:t>
            </a:r>
          </a:p>
          <a:p>
            <a:pPr>
              <a:lnSpc>
                <a:spcPct val="90000"/>
              </a:lnSpc>
              <a:spcAft>
                <a:spcPts val="600"/>
              </a:spcAft>
            </a:pPr>
            <a:r>
              <a:rPr lang="en-US" sz="2800" dirty="0">
                <a:hlinkClick r:id="rId3"/>
              </a:rPr>
              <a:t>http://</a:t>
            </a:r>
            <a:r>
              <a:rPr lang="en-US" sz="2800" dirty="0" smtClean="0">
                <a:hlinkClick r:id="rId3"/>
              </a:rPr>
              <a:t>www.github.com/amit-sharma/causal-inference-tutorial</a:t>
            </a:r>
            <a:endParaRPr lang="en-US" sz="2800" dirty="0" smtClean="0"/>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smtClean="0">
                <a:gradFill>
                  <a:gsLst>
                    <a:gs pos="2917">
                      <a:schemeClr val="tx1"/>
                    </a:gs>
                    <a:gs pos="30000">
                      <a:schemeClr val="tx1"/>
                    </a:gs>
                  </a:gsLst>
                  <a:lin ang="5400000" scaled="0"/>
                </a:gradFill>
              </a:rPr>
              <a:t>Contact: </a:t>
            </a:r>
            <a:r>
              <a:rPr lang="en-US" sz="2800" dirty="0" smtClean="0">
                <a:gradFill>
                  <a:gsLst>
                    <a:gs pos="2917">
                      <a:schemeClr val="tx1"/>
                    </a:gs>
                    <a:gs pos="30000">
                      <a:schemeClr val="tx1"/>
                    </a:gs>
                  </a:gsLst>
                  <a:lin ang="5400000" scaled="0"/>
                </a:gradFill>
                <a:hlinkClick r:id="rId4"/>
              </a:rPr>
              <a:t>amshar@microsoft.com</a:t>
            </a:r>
            <a:r>
              <a:rPr lang="en-US" sz="2800" dirty="0" smtClean="0">
                <a:gradFill>
                  <a:gsLst>
                    <a:gs pos="2917">
                      <a:schemeClr val="tx1"/>
                    </a:gs>
                    <a:gs pos="30000">
                      <a:schemeClr val="tx1"/>
                    </a:gs>
                  </a:gsLst>
                  <a:lin ang="5400000" scaled="0"/>
                </a:gradFill>
              </a:rPr>
              <a:t>, @</a:t>
            </a:r>
            <a:r>
              <a:rPr lang="en-US" sz="2800" dirty="0" err="1" smtClean="0">
                <a:gradFill>
                  <a:gsLst>
                    <a:gs pos="2917">
                      <a:schemeClr val="tx1"/>
                    </a:gs>
                    <a:gs pos="30000">
                      <a:schemeClr val="tx1"/>
                    </a:gs>
                  </a:gsLst>
                  <a:lin ang="5400000" scaled="0"/>
                </a:gradFill>
              </a:rPr>
              <a:t>amt_shrma</a:t>
            </a:r>
            <a:endParaRPr lang="en-US" sz="28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explanations possible</a:t>
            </a:r>
            <a:endParaRPr lang="en-US" dirty="0"/>
          </a:p>
        </p:txBody>
      </p:sp>
      <p:sp>
        <p:nvSpPr>
          <p:cNvPr id="3" name="Text Placeholder 2"/>
          <p:cNvSpPr>
            <a:spLocks noGrp="1"/>
          </p:cNvSpPr>
          <p:nvPr>
            <p:ph type="body" sz="quarter" idx="10"/>
          </p:nvPr>
        </p:nvSpPr>
        <p:spPr>
          <a:xfrm>
            <a:off x="274638" y="1212850"/>
            <a:ext cx="11887200" cy="5626156"/>
          </a:xfrm>
        </p:spPr>
        <p:txBody>
          <a:bodyPr/>
          <a:lstStyle/>
          <a:p>
            <a:endParaRPr lang="en-US" dirty="0"/>
          </a:p>
          <a:p>
            <a:endParaRPr lang="en-US" dirty="0" smtClean="0"/>
          </a:p>
          <a:p>
            <a:endParaRPr lang="en-US" dirty="0"/>
          </a:p>
          <a:p>
            <a:endParaRPr lang="en-US" dirty="0" smtClean="0"/>
          </a:p>
          <a:p>
            <a:endParaRPr lang="en-US" dirty="0" smtClean="0"/>
          </a:p>
          <a:p>
            <a:r>
              <a:rPr lang="en-US" dirty="0" smtClean="0"/>
              <a:t>How do we know what causes what?</a:t>
            </a:r>
          </a:p>
          <a:p>
            <a:endParaRPr lang="en-US" sz="1600" dirty="0" smtClean="0"/>
          </a:p>
          <a:p>
            <a:r>
              <a:rPr lang="en-US" b="1" dirty="0" smtClean="0"/>
              <a:t>Decision: </a:t>
            </a:r>
            <a:r>
              <a:rPr lang="en-US" dirty="0" smtClean="0"/>
              <a:t>To increase activity, would it make sense to launch a campaign to increase friends?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87629"/>
            <a:ext cx="4267200" cy="9011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37" y="2690782"/>
            <a:ext cx="4267200" cy="83870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2037" y="1487629"/>
            <a:ext cx="5176684" cy="1981200"/>
          </a:xfrm>
          <a:prstGeom prst="rect">
            <a:avLst/>
          </a:prstGeom>
        </p:spPr>
      </p:pic>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Text Placeholder 2"/>
          <p:cNvSpPr>
            <a:spLocks noGrp="1"/>
          </p:cNvSpPr>
          <p:nvPr>
            <p:ph type="body" sz="quarter" idx="10"/>
          </p:nvPr>
        </p:nvSpPr>
        <p:spPr>
          <a:xfrm>
            <a:off x="274638" y="1212850"/>
            <a:ext cx="11887200" cy="5207579"/>
          </a:xfrm>
        </p:spPr>
        <p:txBody>
          <a:bodyPr/>
          <a:lstStyle/>
          <a:p>
            <a:r>
              <a:rPr lang="en-US" dirty="0" smtClean="0"/>
              <a:t>Need R, </a:t>
            </a:r>
            <a:r>
              <a:rPr lang="en-US" dirty="0" err="1" smtClean="0"/>
              <a:t>Rstudio</a:t>
            </a:r>
            <a:r>
              <a:rPr lang="en-US" dirty="0" smtClean="0"/>
              <a:t>. </a:t>
            </a:r>
          </a:p>
          <a:p>
            <a:r>
              <a:rPr lang="en-US" dirty="0" smtClean="0"/>
              <a:t>Packages: </a:t>
            </a:r>
            <a:r>
              <a:rPr lang="en-US" dirty="0" err="1" smtClean="0"/>
              <a:t>dplyr</a:t>
            </a:r>
            <a:r>
              <a:rPr lang="en-US" dirty="0" smtClean="0"/>
              <a:t>, ggplot2</a:t>
            </a:r>
          </a:p>
          <a:p>
            <a:endParaRPr lang="en-US" sz="1600" dirty="0"/>
          </a:p>
          <a:p>
            <a:r>
              <a:rPr lang="en-US" dirty="0" smtClean="0"/>
              <a:t>1. Install them using: </a:t>
            </a:r>
          </a:p>
          <a:p>
            <a:r>
              <a:rPr lang="en-US" sz="2400" dirty="0" smtClean="0">
                <a:latin typeface="Consolas" panose="020B0609020204030204" pitchFamily="49" charset="0"/>
                <a:cs typeface="Consolas" panose="020B0609020204030204" pitchFamily="49" charset="0"/>
              </a:rPr>
              <a:t>	</a:t>
            </a:r>
            <a:r>
              <a:rPr lang="en-US" sz="2400" dirty="0" err="1" smtClean="0">
                <a:latin typeface="Lucida Console" panose="020B0609040504020204" pitchFamily="49" charset="0"/>
                <a:cs typeface="Consolas" panose="020B0609020204030204" pitchFamily="49" charset="0"/>
              </a:rPr>
              <a:t>install.packages</a:t>
            </a:r>
            <a:r>
              <a:rPr lang="en-US" sz="2400" dirty="0" smtClean="0">
                <a:latin typeface="Lucida Console" panose="020B0609040504020204" pitchFamily="49" charset="0"/>
                <a:cs typeface="Consolas" panose="020B0609020204030204" pitchFamily="49" charset="0"/>
              </a:rPr>
              <a:t>(“</a:t>
            </a:r>
            <a:r>
              <a:rPr lang="en-US" sz="2400" dirty="0" err="1" smtClean="0">
                <a:latin typeface="Lucida Console" panose="020B0609040504020204" pitchFamily="49" charset="0"/>
                <a:cs typeface="Consolas" panose="020B0609020204030204" pitchFamily="49" charset="0"/>
              </a:rPr>
              <a:t>dplyr</a:t>
            </a:r>
            <a:r>
              <a:rPr lang="en-US" sz="2400" dirty="0" smtClean="0">
                <a:latin typeface="Lucida Console" panose="020B0609040504020204" pitchFamily="49" charset="0"/>
                <a:cs typeface="Consolas" panose="020B0609020204030204" pitchFamily="49" charset="0"/>
              </a:rPr>
              <a:t>”)</a:t>
            </a:r>
          </a:p>
          <a:p>
            <a:r>
              <a:rPr lang="en-US" sz="2400" dirty="0" smtClean="0">
                <a:latin typeface="Lucida Console" panose="020B0609040504020204" pitchFamily="49" charset="0"/>
                <a:cs typeface="Consolas" panose="020B0609020204030204" pitchFamily="49" charset="0"/>
              </a:rPr>
              <a:t>	</a:t>
            </a:r>
            <a:r>
              <a:rPr lang="en-US" sz="2400" dirty="0" err="1" smtClean="0">
                <a:latin typeface="Lucida Console" panose="020B0609040504020204" pitchFamily="49" charset="0"/>
                <a:cs typeface="Consolas" panose="020B0609020204030204" pitchFamily="49" charset="0"/>
              </a:rPr>
              <a:t>install.packages</a:t>
            </a:r>
            <a:r>
              <a:rPr lang="en-US" sz="2400" dirty="0" smtClean="0">
                <a:latin typeface="Lucida Console" panose="020B0609040504020204" pitchFamily="49" charset="0"/>
                <a:cs typeface="Consolas" panose="020B0609020204030204" pitchFamily="49" charset="0"/>
              </a:rPr>
              <a:t>(“ggplot2”)</a:t>
            </a:r>
            <a:endParaRPr lang="en-US" sz="2400" dirty="0">
              <a:latin typeface="Lucida Console" panose="020B0609040504020204" pitchFamily="49" charset="0"/>
              <a:cs typeface="Consolas" panose="020B0609020204030204" pitchFamily="49" charset="0"/>
            </a:endParaRPr>
          </a:p>
          <a:p>
            <a:endParaRPr lang="en-US" sz="1600" dirty="0" smtClean="0"/>
          </a:p>
          <a:p>
            <a:r>
              <a:rPr lang="en-US" dirty="0" smtClean="0"/>
              <a:t>2. Clone </a:t>
            </a:r>
            <a:r>
              <a:rPr lang="en-US" dirty="0" err="1" smtClean="0"/>
              <a:t>git</a:t>
            </a:r>
            <a:r>
              <a:rPr lang="en-US" dirty="0" smtClean="0"/>
              <a:t> repository </a:t>
            </a:r>
          </a:p>
          <a:p>
            <a:r>
              <a:rPr lang="en-US" sz="2400" dirty="0" smtClean="0"/>
              <a:t>	</a:t>
            </a:r>
            <a:r>
              <a:rPr lang="en-US" sz="2400" dirty="0" smtClean="0">
                <a:hlinkClick r:id="rId2"/>
              </a:rPr>
              <a:t>https://www.github.com/amit-sharma/causal-inference-tutorial</a:t>
            </a:r>
            <a:endParaRPr lang="en-US" sz="2400" dirty="0" smtClean="0"/>
          </a:p>
          <a:p>
            <a:endParaRPr lang="en-US" dirty="0" smtClean="0"/>
          </a:p>
        </p:txBody>
      </p:sp>
    </p:spTree>
    <p:extLst>
      <p:ext uri="{BB962C8B-B14F-4D97-AF65-F5344CB8AC3E}">
        <p14:creationId xmlns:p14="http://schemas.microsoft.com/office/powerpoint/2010/main" val="276804250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Gameplan</a:t>
            </a:r>
            <a:endParaRPr lang="en-US" dirty="0"/>
          </a:p>
        </p:txBody>
      </p:sp>
      <p:sp>
        <p:nvSpPr>
          <p:cNvPr id="3" name="Text Placeholder 2"/>
          <p:cNvSpPr>
            <a:spLocks noGrp="1"/>
          </p:cNvSpPr>
          <p:nvPr>
            <p:ph type="body" sz="quarter" idx="10"/>
          </p:nvPr>
        </p:nvSpPr>
        <p:spPr>
          <a:xfrm>
            <a:off x="274638" y="1212850"/>
            <a:ext cx="11887200" cy="4001095"/>
          </a:xfrm>
        </p:spPr>
        <p:txBody>
          <a:bodyPr/>
          <a:lstStyle/>
          <a:p>
            <a:r>
              <a:rPr lang="en-US" dirty="0" smtClean="0"/>
              <a:t>Study the effect of  app store recommendation system.</a:t>
            </a:r>
          </a:p>
          <a:p>
            <a:r>
              <a:rPr lang="en-US" dirty="0" smtClean="0"/>
              <a:t>Using system logs, </a:t>
            </a:r>
          </a:p>
          <a:p>
            <a:r>
              <a:rPr lang="en-US" dirty="0"/>
              <a:t>	</a:t>
            </a:r>
            <a:r>
              <a:rPr lang="en-US" dirty="0" smtClean="0"/>
              <a:t>Compare two recommendation algorithms.</a:t>
            </a:r>
          </a:p>
          <a:p>
            <a:r>
              <a:rPr lang="en-US" dirty="0" smtClean="0"/>
              <a:t>	Estimate the causal effect of recommendations.</a:t>
            </a:r>
            <a:endParaRPr lang="en-US" dirty="0"/>
          </a:p>
          <a:p>
            <a:endParaRPr lang="en-US" dirty="0"/>
          </a:p>
        </p:txBody>
      </p:sp>
    </p:spTree>
    <p:extLst>
      <p:ext uri="{BB962C8B-B14F-4D97-AF65-F5344CB8AC3E}">
        <p14:creationId xmlns:p14="http://schemas.microsoft.com/office/powerpoint/2010/main" val="425227057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Which of the two algorithms is better?</a:t>
            </a:r>
            <a:endParaRPr lang="en-US" dirty="0"/>
          </a:p>
        </p:txBody>
      </p:sp>
      <p:sp>
        <p:nvSpPr>
          <p:cNvPr id="3" name="Text Placeholder 2"/>
          <p:cNvSpPr>
            <a:spLocks noGrp="1"/>
          </p:cNvSpPr>
          <p:nvPr>
            <p:ph type="body" sz="quarter" idx="10"/>
          </p:nvPr>
        </p:nvSpPr>
        <p:spPr>
          <a:xfrm>
            <a:off x="274638" y="1212850"/>
            <a:ext cx="11887200" cy="4555093"/>
          </a:xfrm>
        </p:spPr>
        <p:txBody>
          <a:bodyPr/>
          <a:lstStyle/>
          <a:p>
            <a:r>
              <a:rPr lang="en-US" b="1" dirty="0" smtClean="0"/>
              <a:t>Situation:</a:t>
            </a:r>
            <a:r>
              <a:rPr lang="en-US" dirty="0" smtClean="0"/>
              <a:t> Two Algorithms, A and B, were used to show app recommendations on the Store.</a:t>
            </a:r>
          </a:p>
          <a:p>
            <a:endParaRPr lang="en-US" dirty="0" smtClean="0"/>
          </a:p>
          <a:p>
            <a:r>
              <a:rPr lang="en-US" b="1" dirty="0" smtClean="0"/>
              <a:t>Data:</a:t>
            </a:r>
            <a:r>
              <a:rPr lang="en-US" dirty="0" smtClean="0"/>
              <a:t> System log data recording users’ visits.</a:t>
            </a:r>
          </a:p>
          <a:p>
            <a:endParaRPr lang="en-US" dirty="0" smtClean="0"/>
          </a:p>
          <a:p>
            <a:r>
              <a:rPr lang="en-US" b="1" dirty="0" smtClean="0"/>
              <a:t>Causal question:</a:t>
            </a:r>
            <a:r>
              <a:rPr lang="en-US" dirty="0" smtClean="0"/>
              <a:t> Which algorithm leads to higher click-through rates? </a:t>
            </a:r>
            <a:endParaRPr lang="en-US" dirty="0"/>
          </a:p>
        </p:txBody>
      </p:sp>
    </p:spTree>
    <p:extLst>
      <p:ext uri="{BB962C8B-B14F-4D97-AF65-F5344CB8AC3E}">
        <p14:creationId xmlns:p14="http://schemas.microsoft.com/office/powerpoint/2010/main" val="430271635"/>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user-app visits data</a:t>
            </a:r>
            <a:endParaRPr lang="en-US" dirty="0"/>
          </a:p>
        </p:txBody>
      </p:sp>
      <p:sp>
        <p:nvSpPr>
          <p:cNvPr id="3" name="Text Placeholder 2"/>
          <p:cNvSpPr>
            <a:spLocks noGrp="1"/>
          </p:cNvSpPr>
          <p:nvPr>
            <p:ph type="body" sz="quarter" idx="10"/>
          </p:nvPr>
        </p:nvSpPr>
        <p:spPr>
          <a:xfrm>
            <a:off x="274638" y="1212850"/>
            <a:ext cx="11887200" cy="1969770"/>
          </a:xfrm>
        </p:spPr>
        <p:txBody>
          <a:bodyPr/>
          <a:lstStyle/>
          <a:p>
            <a:r>
              <a:rPr lang="en-US" dirty="0">
                <a:latin typeface="Lucida Console" panose="020B0609040504020204" pitchFamily="49" charset="0"/>
                <a:cs typeface="Consolas" panose="020B0609020204030204" pitchFamily="49" charset="0"/>
              </a:rPr>
              <a:t>s</a:t>
            </a:r>
            <a:r>
              <a:rPr lang="en-US" dirty="0" smtClean="0">
                <a:latin typeface="Lucida Console" panose="020B0609040504020204" pitchFamily="49" charset="0"/>
                <a:cs typeface="Consolas" panose="020B0609020204030204" pitchFamily="49" charset="0"/>
              </a:rPr>
              <a:t>ource(‘</a:t>
            </a:r>
            <a:r>
              <a:rPr lang="en-US" dirty="0" err="1" smtClean="0">
                <a:latin typeface="Lucida Console" panose="020B0609040504020204" pitchFamily="49" charset="0"/>
                <a:cs typeface="Consolas" panose="020B0609020204030204" pitchFamily="49" charset="0"/>
              </a:rPr>
              <a:t>estimate_causal_effect.R</a:t>
            </a:r>
            <a:r>
              <a:rPr lang="en-US" dirty="0" smtClean="0">
                <a:latin typeface="Lucida Console" panose="020B0609040504020204" pitchFamily="49" charset="0"/>
                <a:cs typeface="Consolas" panose="020B0609020204030204" pitchFamily="49" charset="0"/>
              </a:rPr>
              <a:t>')</a:t>
            </a:r>
          </a:p>
          <a:p>
            <a:r>
              <a:rPr lang="en-US" dirty="0" err="1">
                <a:latin typeface="Lucida Console" panose="020B0609040504020204" pitchFamily="49" charset="0"/>
                <a:cs typeface="Consolas" panose="020B0609020204030204" pitchFamily="49" charset="0"/>
              </a:rPr>
              <a:t>user_app_visits_A</a:t>
            </a:r>
            <a:r>
              <a:rPr lang="en-US" dirty="0">
                <a:latin typeface="Lucida Console" panose="020B0609040504020204" pitchFamily="49" charset="0"/>
                <a:cs typeface="Consolas" panose="020B0609020204030204" pitchFamily="49" charset="0"/>
              </a:rPr>
              <a:t> = </a:t>
            </a:r>
            <a:r>
              <a:rPr lang="en-US" dirty="0" smtClean="0">
                <a:latin typeface="Lucida Console" panose="020B0609040504020204" pitchFamily="49" charset="0"/>
                <a:cs typeface="Consolas" panose="020B0609020204030204" pitchFamily="49" charset="0"/>
              </a:rPr>
              <a:t>	read.csv</a:t>
            </a:r>
            <a:r>
              <a:rPr lang="en-US" dirty="0">
                <a:latin typeface="Lucida Console" panose="020B0609040504020204" pitchFamily="49" charset="0"/>
                <a:cs typeface="Consolas" panose="020B0609020204030204" pitchFamily="49" charset="0"/>
              </a:rPr>
              <a:t>("user_app_visits_A.csv")</a:t>
            </a:r>
          </a:p>
        </p:txBody>
      </p:sp>
    </p:spTree>
    <p:extLst>
      <p:ext uri="{BB962C8B-B14F-4D97-AF65-F5344CB8AC3E}">
        <p14:creationId xmlns:p14="http://schemas.microsoft.com/office/powerpoint/2010/main" val="3539804531"/>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955" r="10400" b="40451"/>
          <a:stretch/>
        </p:blipFill>
        <p:spPr>
          <a:xfrm>
            <a:off x="427037" y="1439862"/>
            <a:ext cx="11568853" cy="4648200"/>
          </a:xfrm>
          <a:prstGeom prst="rect">
            <a:avLst/>
          </a:prstGeom>
        </p:spPr>
      </p:pic>
      <p:sp>
        <p:nvSpPr>
          <p:cNvPr id="4" name="Title 3"/>
          <p:cNvSpPr>
            <a:spLocks noGrp="1"/>
          </p:cNvSpPr>
          <p:nvPr>
            <p:ph type="title"/>
          </p:nvPr>
        </p:nvSpPr>
        <p:spPr/>
        <p:txBody>
          <a:bodyPr/>
          <a:lstStyle/>
          <a:p>
            <a:r>
              <a:rPr lang="en-US" dirty="0" smtClean="0"/>
              <a:t>Dataset at a glance</a:t>
            </a:r>
            <a:endParaRPr lang="en-US" dirty="0"/>
          </a:p>
        </p:txBody>
      </p:sp>
    </p:spTree>
    <p:extLst>
      <p:ext uri="{BB962C8B-B14F-4D97-AF65-F5344CB8AC3E}">
        <p14:creationId xmlns:p14="http://schemas.microsoft.com/office/powerpoint/2010/main" val="4231446955"/>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description</a:t>
            </a:r>
            <a:endParaRPr lang="en-US" dirty="0"/>
          </a:p>
        </p:txBody>
      </p:sp>
      <p:sp>
        <p:nvSpPr>
          <p:cNvPr id="3" name="Text Placeholder 2"/>
          <p:cNvSpPr>
            <a:spLocks noGrp="1"/>
          </p:cNvSpPr>
          <p:nvPr>
            <p:ph type="body" sz="quarter" idx="10"/>
          </p:nvPr>
        </p:nvSpPr>
        <p:spPr>
          <a:xfrm>
            <a:off x="274638" y="1212850"/>
            <a:ext cx="11887200" cy="5010602"/>
          </a:xfrm>
        </p:spPr>
        <p:txBody>
          <a:bodyPr/>
          <a:lstStyle/>
          <a:p>
            <a:r>
              <a:rPr lang="en-US" b="1" dirty="0" err="1"/>
              <a:t>u</a:t>
            </a:r>
            <a:r>
              <a:rPr lang="en-US" b="1" dirty="0" err="1" smtClean="0"/>
              <a:t>ser_id</a:t>
            </a:r>
            <a:r>
              <a:rPr lang="en-US" b="1" dirty="0" smtClean="0"/>
              <a:t>:</a:t>
            </a:r>
            <a:r>
              <a:rPr lang="en-US" dirty="0" smtClean="0"/>
              <a:t> </a:t>
            </a:r>
            <a:r>
              <a:rPr lang="en-US" sz="3200" dirty="0" smtClean="0"/>
              <a:t>Unique ID for user</a:t>
            </a:r>
          </a:p>
          <a:p>
            <a:r>
              <a:rPr lang="en-US" b="1" dirty="0" err="1" smtClean="0"/>
              <a:t>activity_level</a:t>
            </a:r>
            <a:r>
              <a:rPr lang="en-US" b="1" dirty="0" smtClean="0"/>
              <a:t>:</a:t>
            </a:r>
            <a:r>
              <a:rPr lang="en-US" dirty="0" smtClean="0"/>
              <a:t> </a:t>
            </a:r>
            <a:r>
              <a:rPr lang="en-US" sz="3200" dirty="0"/>
              <a:t>User’s activity level. Discrete (1:Lowest, 4:Highest)</a:t>
            </a:r>
          </a:p>
          <a:p>
            <a:r>
              <a:rPr lang="en-US" b="1" dirty="0" err="1"/>
              <a:t>p</a:t>
            </a:r>
            <a:r>
              <a:rPr lang="en-US" b="1" dirty="0" err="1" smtClean="0"/>
              <a:t>roduct_id</a:t>
            </a:r>
            <a:r>
              <a:rPr lang="en-US" b="1" dirty="0" smtClean="0"/>
              <a:t>:</a:t>
            </a:r>
            <a:r>
              <a:rPr lang="en-US" dirty="0" smtClean="0"/>
              <a:t> </a:t>
            </a:r>
            <a:r>
              <a:rPr lang="en-US" sz="3200" dirty="0"/>
              <a:t>Unique ID for an app</a:t>
            </a:r>
          </a:p>
          <a:p>
            <a:r>
              <a:rPr lang="en-US" b="1" dirty="0"/>
              <a:t>category: </a:t>
            </a:r>
            <a:r>
              <a:rPr lang="en-US" sz="3200" dirty="0"/>
              <a:t>Category for an app (e.g. productivity, music, etc.)</a:t>
            </a:r>
          </a:p>
          <a:p>
            <a:r>
              <a:rPr lang="en-US" b="1" dirty="0" err="1"/>
              <a:t>i</a:t>
            </a:r>
            <a:r>
              <a:rPr lang="en-US" b="1" dirty="0" err="1" smtClean="0"/>
              <a:t>s_rec_visit</a:t>
            </a:r>
            <a:r>
              <a:rPr lang="en-US" b="1" dirty="0" smtClean="0"/>
              <a:t>:</a:t>
            </a:r>
            <a:r>
              <a:rPr lang="en-US" dirty="0" smtClean="0"/>
              <a:t> </a:t>
            </a:r>
            <a:r>
              <a:rPr lang="en-US" sz="3200" dirty="0"/>
              <a:t>Whether the app visit came through a recommendation </a:t>
            </a:r>
            <a:r>
              <a:rPr lang="en-US" sz="3200" dirty="0" smtClean="0"/>
              <a:t>click-through.</a:t>
            </a:r>
          </a:p>
          <a:p>
            <a:r>
              <a:rPr lang="en-US" b="1" dirty="0" err="1" smtClean="0"/>
              <a:t>rec_rank</a:t>
            </a:r>
            <a:r>
              <a:rPr lang="en-US" b="1" dirty="0" smtClean="0"/>
              <a:t>:</a:t>
            </a:r>
            <a:r>
              <a:rPr lang="en-US" sz="3200" dirty="0" smtClean="0"/>
              <a:t> Rank in the recommendation list (only top-3 apps shown to user, -1 means that app was not in the recommendation list)</a:t>
            </a:r>
            <a:endParaRPr lang="en-US" sz="3200" dirty="0"/>
          </a:p>
        </p:txBody>
      </p:sp>
    </p:spTree>
    <p:extLst>
      <p:ext uri="{BB962C8B-B14F-4D97-AF65-F5344CB8AC3E}">
        <p14:creationId xmlns:p14="http://schemas.microsoft.com/office/powerpoint/2010/main" val="3947839375"/>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the dataset?</a:t>
            </a:r>
            <a:endParaRPr lang="en-US" dirty="0"/>
          </a:p>
        </p:txBody>
      </p:sp>
      <p:sp>
        <p:nvSpPr>
          <p:cNvPr id="5" name="Rectangle 1"/>
          <p:cNvSpPr>
            <a:spLocks noGrp="1" noChangeArrowheads="1"/>
          </p:cNvSpPr>
          <p:nvPr>
            <p:ph type="body" sz="quarter" idx="10"/>
          </p:nvPr>
        </p:nvSpPr>
        <p:spPr bwMode="auto">
          <a:xfrm>
            <a:off x="466896" y="1516062"/>
            <a:ext cx="11542541" cy="49244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3200" b="0" i="0" u="none" strike="noStrike" cap="none" normalizeH="0" baseline="0" dirty="0" err="1" smtClean="0">
                <a:ln>
                  <a:noFill/>
                </a:ln>
                <a:solidFill>
                  <a:srgbClr val="0000FF"/>
                </a:solidFill>
                <a:effectLst/>
                <a:latin typeface="Lucida Console" panose="020B0609040504020204" pitchFamily="49" charset="0"/>
              </a:rPr>
              <a:t>nrow</a:t>
            </a:r>
            <a:r>
              <a:rPr kumimoji="0" lang="en-US" altLang="en-US" sz="3200" b="0" i="0" u="none" strike="noStrike" cap="none" normalizeH="0" baseline="0" dirty="0" smtClean="0">
                <a:ln>
                  <a:noFill/>
                </a:ln>
                <a:solidFill>
                  <a:srgbClr val="0000FF"/>
                </a:solidFill>
                <a:effectLst/>
                <a:latin typeface="Lucida Console" panose="020B0609040504020204" pitchFamily="49" charset="0"/>
              </a:rPr>
              <a:t>(</a:t>
            </a:r>
            <a:r>
              <a:rPr kumimoji="0" lang="en-US" altLang="en-US" sz="3200" b="0" i="0" u="none" strike="noStrike" cap="none" normalizeH="0" baseline="0" dirty="0" err="1" smtClean="0">
                <a:ln>
                  <a:noFill/>
                </a:ln>
                <a:solidFill>
                  <a:srgbClr val="0000FF"/>
                </a:solidFill>
                <a:effectLst/>
                <a:latin typeface="Lucida Console" panose="020B0609040504020204" pitchFamily="49" charset="0"/>
              </a:rPr>
              <a:t>user_app_visits_A</a:t>
            </a:r>
            <a:r>
              <a:rPr kumimoji="0" lang="en-US" altLang="en-US" sz="3200" b="0" i="0" u="none"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3200" b="0" i="0" u="none" strike="noStrike" cap="none" normalizeH="0" baseline="0" dirty="0" smtClean="0">
                <a:ln>
                  <a:noFill/>
                </a:ln>
                <a:solidFill>
                  <a:srgbClr val="000000"/>
                </a:solidFill>
                <a:effectLst/>
                <a:latin typeface="Lucida Console" panose="020B0609040504020204" pitchFamily="49" charset="0"/>
              </a:rPr>
              <a:t>[1] 1,000,000</a:t>
            </a:r>
          </a:p>
          <a:p>
            <a:pPr defTabSz="914400" eaLnBrk="0" fontAlgn="base" hangingPunct="0">
              <a:lnSpc>
                <a:spcPct val="100000"/>
              </a:lnSpc>
              <a:spcBef>
                <a:spcPct val="0"/>
              </a:spcBef>
              <a:spcAft>
                <a:spcPct val="0"/>
              </a:spcAft>
              <a:buSzTx/>
            </a:pPr>
            <a:r>
              <a:rPr lang="en-US" altLang="en-US" sz="3200" dirty="0" smtClean="0">
                <a:solidFill>
                  <a:srgbClr val="0000FF"/>
                </a:solidFill>
                <a:latin typeface="Lucida Console" panose="020B0609040504020204" pitchFamily="49" charset="0"/>
              </a:rPr>
              <a:t>&gt; length(unique(</a:t>
            </a:r>
            <a:r>
              <a:rPr lang="en-US" altLang="en-US" sz="3200" dirty="0" err="1" smtClean="0">
                <a:solidFill>
                  <a:srgbClr val="0000FF"/>
                </a:solidFill>
                <a:latin typeface="Lucida Console" panose="020B0609040504020204" pitchFamily="49" charset="0"/>
              </a:rPr>
              <a:t>user_app_visits_A$user_id</a:t>
            </a:r>
            <a:r>
              <a:rPr lang="en-US" altLang="en-US" sz="3200" dirty="0">
                <a:solidFill>
                  <a:srgbClr val="0000FF"/>
                </a:solidFill>
                <a:latin typeface="Lucida Console" panose="020B0609040504020204" pitchFamily="49" charset="0"/>
              </a:rPr>
              <a:t>)) </a:t>
            </a:r>
            <a:endParaRPr lang="en-US" altLang="en-US" sz="3200" dirty="0" smtClean="0">
              <a:solidFill>
                <a:srgbClr val="0000FF"/>
              </a:solidFill>
              <a:latin typeface="Lucida Console" panose="020B0609040504020204" pitchFamily="49" charset="0"/>
            </a:endParaRPr>
          </a:p>
          <a:p>
            <a:pPr defTabSz="914400" eaLnBrk="0" fontAlgn="base" hangingPunct="0">
              <a:lnSpc>
                <a:spcPct val="100000"/>
              </a:lnSpc>
              <a:spcBef>
                <a:spcPct val="0"/>
              </a:spcBef>
              <a:spcAft>
                <a:spcPct val="0"/>
              </a:spcAft>
              <a:buSzTx/>
            </a:pPr>
            <a:r>
              <a:rPr lang="en-US" altLang="en-US" sz="3200" dirty="0" smtClean="0">
                <a:solidFill>
                  <a:srgbClr val="000000"/>
                </a:solidFill>
                <a:latin typeface="Lucida Console" panose="020B0609040504020204" pitchFamily="49" charset="0"/>
              </a:rPr>
              <a:t>[</a:t>
            </a:r>
            <a:r>
              <a:rPr lang="en-US" altLang="en-US" sz="3200" dirty="0">
                <a:solidFill>
                  <a:srgbClr val="000000"/>
                </a:solidFill>
                <a:latin typeface="Lucida Console" panose="020B0609040504020204" pitchFamily="49" charset="0"/>
              </a:rPr>
              <a:t>1] </a:t>
            </a:r>
            <a:r>
              <a:rPr lang="en-US" altLang="en-US" sz="3200" dirty="0" smtClean="0">
                <a:solidFill>
                  <a:srgbClr val="000000"/>
                </a:solidFill>
                <a:latin typeface="Lucida Console" panose="020B0609040504020204" pitchFamily="49" charset="0"/>
              </a:rPr>
              <a:t>10,000 </a:t>
            </a:r>
          </a:p>
          <a:p>
            <a:pPr defTabSz="914400" eaLnBrk="0" fontAlgn="base" hangingPunct="0">
              <a:lnSpc>
                <a:spcPct val="100000"/>
              </a:lnSpc>
              <a:spcBef>
                <a:spcPct val="0"/>
              </a:spcBef>
              <a:spcAft>
                <a:spcPct val="0"/>
              </a:spcAft>
              <a:buSzTx/>
            </a:pPr>
            <a:r>
              <a:rPr lang="en-US" altLang="en-US" sz="3200" dirty="0" smtClean="0">
                <a:solidFill>
                  <a:srgbClr val="0000FF"/>
                </a:solidFill>
                <a:latin typeface="Lucida Console" panose="020B0609040504020204" pitchFamily="49" charset="0"/>
              </a:rPr>
              <a:t>&gt; length(unique(</a:t>
            </a:r>
            <a:r>
              <a:rPr lang="en-US" altLang="en-US" sz="3200" dirty="0" err="1" smtClean="0">
                <a:solidFill>
                  <a:srgbClr val="0000FF"/>
                </a:solidFill>
                <a:latin typeface="Lucida Console" panose="020B0609040504020204" pitchFamily="49" charset="0"/>
              </a:rPr>
              <a:t>user_app_visits_A$product_id</a:t>
            </a:r>
            <a:r>
              <a:rPr lang="en-US" altLang="en-US" sz="3200" dirty="0" smtClean="0">
                <a:solidFill>
                  <a:srgbClr val="0000FF"/>
                </a:solidFill>
                <a:latin typeface="Lucida Console" panose="020B0609040504020204" pitchFamily="49" charset="0"/>
              </a:rPr>
              <a:t>))</a:t>
            </a:r>
          </a:p>
          <a:p>
            <a:pPr defTabSz="914400" eaLnBrk="0" fontAlgn="base" hangingPunct="0">
              <a:lnSpc>
                <a:spcPct val="100000"/>
              </a:lnSpc>
              <a:spcBef>
                <a:spcPct val="0"/>
              </a:spcBef>
              <a:spcAft>
                <a:spcPct val="0"/>
              </a:spcAft>
              <a:buSzTx/>
            </a:pPr>
            <a:r>
              <a:rPr lang="en-US" altLang="en-US" sz="3200" dirty="0" smtClean="0">
                <a:solidFill>
                  <a:srgbClr val="000000"/>
                </a:solidFill>
                <a:latin typeface="Lucida Console" panose="020B0609040504020204" pitchFamily="49" charset="0"/>
              </a:rPr>
              <a:t>[</a:t>
            </a:r>
            <a:r>
              <a:rPr lang="en-US" altLang="en-US" sz="3200" dirty="0">
                <a:solidFill>
                  <a:srgbClr val="000000"/>
                </a:solidFill>
                <a:latin typeface="Lucida Console" panose="020B0609040504020204" pitchFamily="49" charset="0"/>
              </a:rPr>
              <a:t>1] </a:t>
            </a:r>
            <a:r>
              <a:rPr lang="en-US" altLang="en-US" sz="3200" dirty="0" smtClean="0">
                <a:solidFill>
                  <a:srgbClr val="000000"/>
                </a:solidFill>
                <a:latin typeface="Lucida Console" panose="020B0609040504020204" pitchFamily="49" charset="0"/>
              </a:rPr>
              <a:t>990</a:t>
            </a:r>
          </a:p>
          <a:p>
            <a:pPr lvl="0" defTabSz="914400" eaLnBrk="0" fontAlgn="base" hangingPunct="0">
              <a:lnSpc>
                <a:spcPct val="100000"/>
              </a:lnSpc>
              <a:spcBef>
                <a:spcPct val="0"/>
              </a:spcBef>
              <a:spcAft>
                <a:spcPct val="0"/>
              </a:spcAft>
              <a:buSzTx/>
            </a:pPr>
            <a:r>
              <a:rPr lang="en-US" altLang="en-US" sz="3200" dirty="0">
                <a:solidFill>
                  <a:srgbClr val="0000FF"/>
                </a:solidFill>
                <a:latin typeface="Lucida Console" panose="020B0609040504020204" pitchFamily="49" charset="0"/>
              </a:rPr>
              <a:t>&gt; length(unique(</a:t>
            </a:r>
            <a:r>
              <a:rPr lang="en-US" altLang="en-US" sz="3200" dirty="0" err="1">
                <a:solidFill>
                  <a:srgbClr val="0000FF"/>
                </a:solidFill>
                <a:latin typeface="Lucida Console" panose="020B0609040504020204" pitchFamily="49" charset="0"/>
              </a:rPr>
              <a:t>user_app_visits_A$category</a:t>
            </a:r>
            <a:r>
              <a:rPr lang="en-US" altLang="en-US" sz="3200" dirty="0">
                <a:solidFill>
                  <a:srgbClr val="0000FF"/>
                </a:solidFill>
                <a:latin typeface="Lucida Console" panose="020B0609040504020204" pitchFamily="49" charset="0"/>
              </a:rPr>
              <a:t>)) </a:t>
            </a:r>
            <a:r>
              <a:rPr lang="en-US" altLang="en-US" sz="3200" dirty="0">
                <a:solidFill>
                  <a:srgbClr val="000000"/>
                </a:solidFill>
                <a:latin typeface="Lucida Console" panose="020B0609040504020204" pitchFamily="49" charset="0"/>
              </a:rPr>
              <a:t>[1] </a:t>
            </a:r>
            <a:r>
              <a:rPr lang="en-US" altLang="en-US" sz="3200" dirty="0" smtClean="0">
                <a:solidFill>
                  <a:srgbClr val="000000"/>
                </a:solidFill>
                <a:latin typeface="Lucida Console" panose="020B0609040504020204" pitchFamily="49" charset="0"/>
              </a:rPr>
              <a:t>10</a:t>
            </a:r>
            <a:endParaRPr lang="en-US" altLang="en-US" sz="3200" dirty="0">
              <a:solidFill>
                <a:srgbClr val="000000"/>
              </a:solidFill>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smtClean="0">
              <a:ln>
                <a:noFill/>
              </a:ln>
              <a:solidFill>
                <a:srgbClr val="000000"/>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6"/>
          <p:cNvSpPr>
            <a:spLocks noChangeArrowheads="1"/>
          </p:cNvSpPr>
          <p:nvPr/>
        </p:nvSpPr>
        <p:spPr bwMode="auto">
          <a:xfrm>
            <a:off x="503237" y="2901562"/>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9139370"/>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Causal assumptions</a:t>
            </a:r>
            <a:endParaRPr lang="en-US" dirty="0"/>
          </a:p>
        </p:txBody>
      </p:sp>
      <p:sp>
        <p:nvSpPr>
          <p:cNvPr id="5" name="Text Placeholder 4"/>
          <p:cNvSpPr>
            <a:spLocks noGrp="1"/>
          </p:cNvSpPr>
          <p:nvPr>
            <p:ph type="body" sz="quarter" idx="10"/>
          </p:nvPr>
        </p:nvSpPr>
        <p:spPr>
          <a:xfrm>
            <a:off x="274638" y="1212850"/>
            <a:ext cx="11887200" cy="5232202"/>
          </a:xfrm>
        </p:spPr>
        <p:txBody>
          <a:bodyPr/>
          <a:lstStyle/>
          <a:p>
            <a:r>
              <a:rPr lang="en-US" dirty="0" smtClean="0"/>
              <a:t>We ask the system designers/look at the source code for the system.</a:t>
            </a:r>
          </a:p>
          <a:p>
            <a:r>
              <a:rPr lang="en-US" dirty="0" smtClean="0"/>
              <a:t>	Algorithm was selected based on activity level of 	users.</a:t>
            </a:r>
          </a:p>
          <a:p>
            <a:r>
              <a:rPr lang="en-US" dirty="0" smtClean="0"/>
              <a:t>Further, CTR depends on </a:t>
            </a:r>
          </a:p>
          <a:p>
            <a:pPr marL="571500" indent="-571500">
              <a:buFont typeface="Arial" panose="020B0604020202020204" pitchFamily="34" charset="0"/>
              <a:buChar char="•"/>
            </a:pPr>
            <a:r>
              <a:rPr lang="en-US" dirty="0" smtClean="0"/>
              <a:t>Activity level</a:t>
            </a:r>
          </a:p>
          <a:p>
            <a:pPr marL="571500" indent="-571500">
              <a:buFont typeface="Arial" panose="020B0604020202020204" pitchFamily="34" charset="0"/>
              <a:buChar char="•"/>
            </a:pPr>
            <a:r>
              <a:rPr lang="en-US" dirty="0" smtClean="0"/>
              <a:t>Time of day</a:t>
            </a:r>
          </a:p>
          <a:p>
            <a:pPr marL="571500" indent="-571500">
              <a:buFont typeface="Arial" panose="020B0604020202020204" pitchFamily="34" charset="0"/>
              <a:buChar char="•"/>
            </a:pPr>
            <a:r>
              <a:rPr lang="en-US" dirty="0" smtClean="0"/>
              <a:t>App category</a:t>
            </a:r>
            <a:r>
              <a:rPr lang="en-US" dirty="0"/>
              <a:t>	</a:t>
            </a:r>
          </a:p>
        </p:txBody>
      </p:sp>
    </p:spTree>
    <p:extLst>
      <p:ext uri="{BB962C8B-B14F-4D97-AF65-F5344CB8AC3E}">
        <p14:creationId xmlns:p14="http://schemas.microsoft.com/office/powerpoint/2010/main" val="239946428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2161836" cy="917575"/>
          </a:xfrm>
        </p:spPr>
        <p:txBody>
          <a:bodyPr/>
          <a:lstStyle/>
          <a:p>
            <a:r>
              <a:rPr lang="en-US" dirty="0" smtClean="0"/>
              <a:t>Graphical model to compare CTR of algorithms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893" y="1213149"/>
            <a:ext cx="10910689" cy="5080859"/>
          </a:xfrm>
          <a:prstGeom prst="rect">
            <a:avLst/>
          </a:prstGeom>
        </p:spPr>
      </p:pic>
      <p:sp>
        <p:nvSpPr>
          <p:cNvPr id="6" name="Rectangle 5"/>
          <p:cNvSpPr/>
          <p:nvPr/>
        </p:nvSpPr>
        <p:spPr bwMode="auto">
          <a:xfrm>
            <a:off x="1265237" y="5021262"/>
            <a:ext cx="5638800" cy="1371600"/>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estimate for comparing algorithms</a:t>
            </a:r>
            <a:endParaRPr lang="en-US" dirty="0"/>
          </a:p>
        </p:txBody>
      </p:sp>
      <p:sp>
        <p:nvSpPr>
          <p:cNvPr id="4" name="Rectangle 1"/>
          <p:cNvSpPr>
            <a:spLocks noGrp="1" noChangeArrowheads="1"/>
          </p:cNvSpPr>
          <p:nvPr>
            <p:ph type="body" sz="quarter" idx="10"/>
          </p:nvPr>
        </p:nvSpPr>
        <p:spPr bwMode="auto">
          <a:xfrm>
            <a:off x="274637" y="1287462"/>
            <a:ext cx="12161838"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user_app_visits_B</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 read.csv("user_app_visits_B.csv")</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&gt; </a:t>
            </a:r>
            <a:r>
              <a:rPr lang="en-US" altLang="en-US" sz="2000" dirty="0" err="1" smtClean="0">
                <a:solidFill>
                  <a:srgbClr val="0000FF"/>
                </a:solidFill>
                <a:latin typeface="Lucida Console" panose="020B0609040504020204" pitchFamily="49" charset="0"/>
              </a:rPr>
              <a:t>naive_observational_estimate</a:t>
            </a:r>
            <a:r>
              <a:rPr lang="en-US" altLang="en-US" sz="2000" dirty="0" smtClean="0">
                <a:solidFill>
                  <a:srgbClr val="0000FF"/>
                </a:solidFill>
                <a:latin typeface="Lucida Console" panose="020B0609040504020204" pitchFamily="49" charset="0"/>
              </a:rPr>
              <a:t> &lt;- function(</a:t>
            </a:r>
            <a:r>
              <a:rPr lang="en-US" altLang="en-US" sz="2000" dirty="0" err="1" smtClean="0">
                <a:solidFill>
                  <a:srgbClr val="0000FF"/>
                </a:solidFill>
                <a:latin typeface="Lucida Console" panose="020B0609040504020204" pitchFamily="49" charset="0"/>
              </a:rPr>
              <a:t>user_visits</a:t>
            </a:r>
            <a:r>
              <a:rPr lang="en-US" altLang="en-US" sz="2000" dirty="0" smtClean="0">
                <a:solidFill>
                  <a:srgbClr val="0000FF"/>
                </a:solidFill>
                <a:latin typeface="Lucida Console" panose="020B0609040504020204" pitchFamily="49" charset="0"/>
              </a:rPr>
              <a:t>){</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  </a:t>
            </a:r>
            <a:r>
              <a:rPr lang="en-US" altLang="en-US" sz="2000" dirty="0" smtClean="0">
                <a:solidFill>
                  <a:schemeClr val="bg1"/>
                </a:solidFill>
                <a:latin typeface="Lucida Console" panose="020B0609040504020204" pitchFamily="49" charset="0"/>
              </a:rPr>
              <a:t># Naive observational estimate</a:t>
            </a:r>
          </a:p>
          <a:p>
            <a:pPr lvl="0" defTabSz="914400" eaLnBrk="0" fontAlgn="base" hangingPunct="0">
              <a:lnSpc>
                <a:spcPct val="100000"/>
              </a:lnSpc>
              <a:spcBef>
                <a:spcPct val="0"/>
              </a:spcBef>
              <a:spcAft>
                <a:spcPct val="0"/>
              </a:spcAft>
              <a:buSzTx/>
            </a:pPr>
            <a:r>
              <a:rPr lang="en-US" altLang="en-US" sz="2000" dirty="0" smtClean="0">
                <a:solidFill>
                  <a:schemeClr val="bg1"/>
                </a:solidFill>
                <a:latin typeface="Lucida Console" panose="020B0609040504020204" pitchFamily="49" charset="0"/>
              </a:rPr>
              <a:t>  # Simply the fraction of visits that resulted in a recommendation click-through.</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  </a:t>
            </a:r>
            <a:r>
              <a:rPr lang="en-US" altLang="en-US" sz="2000" dirty="0" err="1" smtClean="0">
                <a:solidFill>
                  <a:srgbClr val="0000FF"/>
                </a:solidFill>
                <a:latin typeface="Lucida Console" panose="020B0609040504020204" pitchFamily="49" charset="0"/>
              </a:rPr>
              <a:t>est</a:t>
            </a:r>
            <a:r>
              <a:rPr lang="en-US" altLang="en-US" sz="2000" dirty="0" smtClean="0">
                <a:solidFill>
                  <a:srgbClr val="0000FF"/>
                </a:solidFill>
                <a:latin typeface="Lucida Console" panose="020B0609040504020204" pitchFamily="49" charset="0"/>
              </a:rPr>
              <a:t> = </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    </a:t>
            </a:r>
            <a:r>
              <a:rPr lang="en-US" altLang="en-US" sz="2000" dirty="0" err="1" smtClean="0">
                <a:solidFill>
                  <a:srgbClr val="0000FF"/>
                </a:solidFill>
                <a:latin typeface="Lucida Console" panose="020B0609040504020204" pitchFamily="49" charset="0"/>
              </a:rPr>
              <a:t>summarise</a:t>
            </a:r>
            <a:r>
              <a:rPr lang="en-US" altLang="en-US" sz="2000" dirty="0" smtClean="0">
                <a:solidFill>
                  <a:srgbClr val="0000FF"/>
                </a:solidFill>
                <a:latin typeface="Lucida Console" panose="020B0609040504020204" pitchFamily="49" charset="0"/>
              </a:rPr>
              <a:t>(</a:t>
            </a:r>
            <a:r>
              <a:rPr lang="en-US" altLang="en-US" sz="2000" dirty="0" err="1" smtClean="0">
                <a:solidFill>
                  <a:srgbClr val="0000FF"/>
                </a:solidFill>
                <a:latin typeface="Lucida Console" panose="020B0609040504020204" pitchFamily="49" charset="0"/>
              </a:rPr>
              <a:t>user_visits</a:t>
            </a:r>
            <a:r>
              <a:rPr lang="en-US" altLang="en-US" sz="2000" dirty="0" smtClean="0">
                <a:solidFill>
                  <a:srgbClr val="0000FF"/>
                </a:solidFill>
                <a:latin typeface="Lucida Console" panose="020B0609040504020204" pitchFamily="49" charset="0"/>
              </a:rPr>
              <a:t>, 			  		</a:t>
            </a:r>
            <a:r>
              <a:rPr lang="en-US" altLang="en-US" sz="2000" dirty="0" err="1" smtClean="0">
                <a:solidFill>
                  <a:srgbClr val="0000FF"/>
                </a:solidFill>
                <a:latin typeface="Lucida Console" panose="020B0609040504020204" pitchFamily="49" charset="0"/>
              </a:rPr>
              <a:t>naive_estimate</a:t>
            </a:r>
            <a:r>
              <a:rPr lang="en-US" altLang="en-US" sz="2000" dirty="0" smtClean="0">
                <a:solidFill>
                  <a:srgbClr val="0000FF"/>
                </a:solidFill>
                <a:latin typeface="Lucida Console" panose="020B0609040504020204" pitchFamily="49" charset="0"/>
              </a:rPr>
              <a:t>=sum(</a:t>
            </a:r>
            <a:r>
              <a:rPr lang="en-US" altLang="en-US" sz="2000" dirty="0" err="1" smtClean="0">
                <a:solidFill>
                  <a:srgbClr val="0000FF"/>
                </a:solidFill>
                <a:latin typeface="Lucida Console" panose="020B0609040504020204" pitchFamily="49" charset="0"/>
              </a:rPr>
              <a:t>is_rec_visit</a:t>
            </a:r>
            <a:r>
              <a:rPr lang="en-US" altLang="en-US" sz="2000" dirty="0" smtClean="0">
                <a:solidFill>
                  <a:srgbClr val="0000FF"/>
                </a:solidFill>
                <a:latin typeface="Lucida Console" panose="020B0609040504020204" pitchFamily="49" charset="0"/>
              </a:rPr>
              <a:t>)/length(</a:t>
            </a:r>
            <a:r>
              <a:rPr lang="en-US" altLang="en-US" sz="2000" dirty="0" err="1" smtClean="0">
                <a:solidFill>
                  <a:srgbClr val="0000FF"/>
                </a:solidFill>
                <a:latin typeface="Lucida Console" panose="020B0609040504020204" pitchFamily="49" charset="0"/>
              </a:rPr>
              <a:t>is_rec_visit</a:t>
            </a:r>
            <a:r>
              <a:rPr lang="en-US" altLang="en-US" sz="2000" dirty="0" smtClean="0">
                <a:solidFill>
                  <a:srgbClr val="0000FF"/>
                </a:solidFill>
                <a:latin typeface="Lucida Console" panose="020B0609040504020204" pitchFamily="49" charset="0"/>
              </a:rPr>
              <a:t>))</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  return(</a:t>
            </a:r>
            <a:r>
              <a:rPr lang="en-US" altLang="en-US" sz="2000" dirty="0" err="1" smtClean="0">
                <a:solidFill>
                  <a:srgbClr val="0000FF"/>
                </a:solidFill>
                <a:latin typeface="Lucida Console" panose="020B0609040504020204" pitchFamily="49" charset="0"/>
              </a:rPr>
              <a:t>est</a:t>
            </a:r>
            <a:r>
              <a:rPr lang="en-US" altLang="en-US" sz="2000" dirty="0" smtClean="0">
                <a:solidFill>
                  <a:srgbClr val="0000FF"/>
                </a:solidFill>
                <a:latin typeface="Lucida Console" panose="020B0609040504020204" pitchFamily="49" charset="0"/>
              </a:rPr>
              <a:t>)</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rgbClr val="0000FF"/>
              </a:solidFill>
              <a:effectLst/>
              <a:latin typeface="Lucida Console" panose="020B0609040504020204" pitchFamily="49" charset="0"/>
            </a:endParaRP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&gt; </a:t>
            </a:r>
            <a:r>
              <a:rPr lang="en-US" altLang="en-US" sz="2000" dirty="0" err="1" smtClean="0">
                <a:solidFill>
                  <a:srgbClr val="0000FF"/>
                </a:solidFill>
                <a:latin typeface="Lucida Console" panose="020B0609040504020204" pitchFamily="49" charset="0"/>
              </a:rPr>
              <a:t>naive_observational_estimate</a:t>
            </a:r>
            <a:r>
              <a:rPr lang="en-US" altLang="en-US" sz="2000" dirty="0" smtClean="0">
                <a:solidFill>
                  <a:srgbClr val="0000FF"/>
                </a:solidFill>
                <a:latin typeface="Lucida Console" panose="020B0609040504020204" pitchFamily="49" charset="0"/>
              </a:rPr>
              <a:t>(</a:t>
            </a:r>
            <a:r>
              <a:rPr lang="en-US" altLang="en-US" sz="2000" dirty="0" err="1" smtClean="0">
                <a:solidFill>
                  <a:srgbClr val="0000FF"/>
                </a:solidFill>
                <a:latin typeface="Lucida Console" panose="020B0609040504020204" pitchFamily="49" charset="0"/>
              </a:rPr>
              <a:t>user_app_visits_A</a:t>
            </a:r>
            <a:r>
              <a:rPr lang="en-US" altLang="en-US" sz="2000" dirty="0" smtClean="0">
                <a:solidFill>
                  <a:srgbClr val="0000FF"/>
                </a:solidFill>
                <a:latin typeface="Lucida Console" panose="020B0609040504020204" pitchFamily="49" charset="0"/>
              </a:rPr>
              <a:t>)</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  </a:t>
            </a:r>
            <a:r>
              <a:rPr lang="en-US" altLang="en-US" sz="2000" dirty="0" err="1" smtClean="0">
                <a:solidFill>
                  <a:schemeClr val="bg1"/>
                </a:solidFill>
                <a:latin typeface="Lucida Console" panose="020B0609040504020204" pitchFamily="49" charset="0"/>
              </a:rPr>
              <a:t>naive_estimate</a:t>
            </a:r>
            <a:endParaRPr lang="en-US" altLang="en-US" sz="2000" dirty="0" smtClean="0">
              <a:solidFill>
                <a:schemeClr val="bg1"/>
              </a:solidFill>
              <a:latin typeface="Lucida Console" panose="020B0609040504020204" pitchFamily="49" charset="0"/>
            </a:endParaRPr>
          </a:p>
          <a:p>
            <a:pPr lvl="0" defTabSz="914400" eaLnBrk="0" fontAlgn="base" hangingPunct="0">
              <a:lnSpc>
                <a:spcPct val="100000"/>
              </a:lnSpc>
              <a:spcBef>
                <a:spcPct val="0"/>
              </a:spcBef>
              <a:spcAft>
                <a:spcPct val="0"/>
              </a:spcAft>
              <a:buSzTx/>
            </a:pPr>
            <a:r>
              <a:rPr lang="en-US" altLang="en-US" sz="2000" dirty="0" smtClean="0">
                <a:solidFill>
                  <a:schemeClr val="bg1"/>
                </a:solidFill>
                <a:latin typeface="Lucida Console" panose="020B0609040504020204" pitchFamily="49" charset="0"/>
              </a:rPr>
              <a:t>[1]       0.200768</a:t>
            </a:r>
          </a:p>
          <a:p>
            <a:pPr lvl="0" defTabSz="914400" eaLnBrk="0" fontAlgn="base" hangingPunct="0">
              <a:lnSpc>
                <a:spcPct val="100000"/>
              </a:lnSpc>
              <a:spcBef>
                <a:spcPct val="0"/>
              </a:spcBef>
              <a:spcAft>
                <a:spcPct val="0"/>
              </a:spcAft>
              <a:buSzTx/>
            </a:pPr>
            <a:r>
              <a:rPr lang="en-US" altLang="en-US" sz="2000" dirty="0" smtClean="0">
                <a:solidFill>
                  <a:srgbClr val="0000FF"/>
                </a:solidFill>
                <a:latin typeface="Lucida Console" panose="020B0609040504020204" pitchFamily="49" charset="0"/>
              </a:rPr>
              <a:t>&gt; </a:t>
            </a:r>
            <a:r>
              <a:rPr lang="en-US" altLang="en-US" sz="2000" dirty="0" err="1" smtClean="0">
                <a:solidFill>
                  <a:srgbClr val="0000FF"/>
                </a:solidFill>
                <a:latin typeface="Lucida Console" panose="020B0609040504020204" pitchFamily="49" charset="0"/>
              </a:rPr>
              <a:t>naive_observational_estimate</a:t>
            </a:r>
            <a:r>
              <a:rPr lang="en-US" altLang="en-US" sz="2000" dirty="0" smtClean="0">
                <a:solidFill>
                  <a:srgbClr val="0000FF"/>
                </a:solidFill>
                <a:latin typeface="Lucida Console" panose="020B0609040504020204" pitchFamily="49" charset="0"/>
              </a:rPr>
              <a:t>(</a:t>
            </a:r>
            <a:r>
              <a:rPr lang="en-US" altLang="en-US" sz="2000" dirty="0" err="1" smtClean="0">
                <a:solidFill>
                  <a:srgbClr val="0000FF"/>
                </a:solidFill>
                <a:latin typeface="Lucida Console" panose="020B0609040504020204" pitchFamily="49" charset="0"/>
              </a:rPr>
              <a:t>user_app_visits_B</a:t>
            </a:r>
            <a:r>
              <a:rPr lang="en-US" altLang="en-US" sz="2000" dirty="0" smtClean="0">
                <a:solidFill>
                  <a:srgbClr val="0000FF"/>
                </a:solidFill>
                <a:latin typeface="Lucida Console" panose="020B0609040504020204" pitchFamily="49" charset="0"/>
              </a:rPr>
              <a:t>)</a:t>
            </a:r>
          </a:p>
          <a:p>
            <a:pPr lvl="0" defTabSz="914400" eaLnBrk="0" fontAlgn="base" hangingPunct="0">
              <a:lnSpc>
                <a:spcPct val="100000"/>
              </a:lnSpc>
              <a:spcBef>
                <a:spcPct val="0"/>
              </a:spcBef>
              <a:spcAft>
                <a:spcPct val="0"/>
              </a:spcAft>
              <a:buSzTx/>
            </a:pPr>
            <a:r>
              <a:rPr lang="en-US" altLang="en-US" sz="2000" dirty="0" smtClean="0">
                <a:solidFill>
                  <a:schemeClr val="bg1"/>
                </a:solidFill>
                <a:latin typeface="Lucida Console" panose="020B0609040504020204" pitchFamily="49" charset="0"/>
              </a:rPr>
              <a:t>  </a:t>
            </a:r>
            <a:r>
              <a:rPr lang="en-US" altLang="en-US" sz="2000" dirty="0" err="1" smtClean="0">
                <a:solidFill>
                  <a:schemeClr val="bg1"/>
                </a:solidFill>
                <a:latin typeface="Lucida Console" panose="020B0609040504020204" pitchFamily="49" charset="0"/>
              </a:rPr>
              <a:t>naive_estimate</a:t>
            </a:r>
            <a:endParaRPr lang="en-US" altLang="en-US" sz="2000" dirty="0" smtClean="0">
              <a:solidFill>
                <a:schemeClr val="bg1"/>
              </a:solidFill>
              <a:latin typeface="Lucida Console" panose="020B0609040504020204" pitchFamily="49" charset="0"/>
            </a:endParaRPr>
          </a:p>
          <a:p>
            <a:pPr lvl="0" defTabSz="914400" eaLnBrk="0" fontAlgn="base" hangingPunct="0">
              <a:lnSpc>
                <a:spcPct val="100000"/>
              </a:lnSpc>
              <a:spcBef>
                <a:spcPct val="0"/>
              </a:spcBef>
              <a:spcAft>
                <a:spcPct val="0"/>
              </a:spcAft>
              <a:buSzTx/>
            </a:pPr>
            <a:r>
              <a:rPr lang="en-US" altLang="en-US" sz="2000" dirty="0" smtClean="0">
                <a:solidFill>
                  <a:schemeClr val="bg1"/>
                </a:solidFill>
                <a:latin typeface="Lucida Console" panose="020B0609040504020204" pitchFamily="49" charset="0"/>
              </a:rPr>
              <a:t>[1]       0.226467</a:t>
            </a:r>
            <a:endParaRPr kumimoji="0" lang="en-US" altLang="en-US" sz="2000" b="0" i="0" u="none" strike="noStrike" cap="none" normalizeH="0" baseline="0" dirty="0" smtClean="0">
              <a:ln>
                <a:noFill/>
              </a:ln>
              <a:solidFill>
                <a:schemeClr val="bg1"/>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695532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Search Ads</a:t>
            </a:r>
            <a:endParaRPr lang="en-US" dirty="0"/>
          </a:p>
        </p:txBody>
      </p:sp>
      <p:sp>
        <p:nvSpPr>
          <p:cNvPr id="3" name="Text Placeholder 2"/>
          <p:cNvSpPr>
            <a:spLocks noGrp="1"/>
          </p:cNvSpPr>
          <p:nvPr>
            <p:ph type="body" sz="quarter" idx="10"/>
          </p:nvPr>
        </p:nvSpPr>
        <p:spPr>
          <a:xfrm>
            <a:off x="274638" y="1212850"/>
            <a:ext cx="11887200" cy="5503045"/>
          </a:xfrm>
        </p:spPr>
        <p:txBody>
          <a:bodyPr/>
          <a:lstStyle/>
          <a:p>
            <a:endParaRPr lang="en-US" dirty="0"/>
          </a:p>
          <a:p>
            <a:endParaRPr lang="en-US" dirty="0" smtClean="0"/>
          </a:p>
          <a:p>
            <a:r>
              <a:rPr lang="en-US" dirty="0" smtClean="0"/>
              <a:t>Search engines</a:t>
            </a:r>
            <a:r>
              <a:rPr lang="en-US" dirty="0" smtClean="0"/>
              <a:t> </a:t>
            </a:r>
            <a:r>
              <a:rPr lang="en-US" dirty="0" smtClean="0"/>
              <a:t>uses ad targeting to show relevant ads.</a:t>
            </a:r>
          </a:p>
          <a:p>
            <a:endParaRPr lang="en-US" sz="1600" dirty="0"/>
          </a:p>
          <a:p>
            <a:r>
              <a:rPr lang="en-US" dirty="0" smtClean="0"/>
              <a:t>Prediction model based on user’s search query.</a:t>
            </a:r>
          </a:p>
          <a:p>
            <a:endParaRPr lang="en-US" dirty="0" smtClean="0"/>
          </a:p>
          <a:p>
            <a:r>
              <a:rPr lang="en-US" dirty="0" smtClean="0"/>
              <a:t>Search Ads </a:t>
            </a:r>
            <a:r>
              <a:rPr lang="en-US" dirty="0" smtClean="0"/>
              <a:t>have the highest  </a:t>
            </a:r>
            <a:r>
              <a:rPr lang="en-US" dirty="0" err="1" smtClean="0"/>
              <a:t>clickthrough</a:t>
            </a:r>
            <a:r>
              <a:rPr lang="en-US" dirty="0" smtClean="0"/>
              <a:t> rate (</a:t>
            </a:r>
            <a:r>
              <a:rPr lang="en-US" dirty="0" smtClean="0"/>
              <a:t>CTR) in online </a:t>
            </a:r>
            <a:r>
              <a:rPr lang="en-US" dirty="0" smtClean="0"/>
              <a:t>ads.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150" y="1439862"/>
            <a:ext cx="2872246" cy="1107372"/>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backdoor criterion, identify correct variables on condition 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893" y="1845403"/>
            <a:ext cx="10910689" cy="5080859"/>
          </a:xfrm>
          <a:prstGeom prst="rect">
            <a:avLst/>
          </a:prstGeom>
        </p:spPr>
      </p:pic>
      <p:sp>
        <p:nvSpPr>
          <p:cNvPr id="5" name="Oval 4"/>
          <p:cNvSpPr/>
          <p:nvPr/>
        </p:nvSpPr>
        <p:spPr bwMode="auto">
          <a:xfrm>
            <a:off x="884237" y="3878262"/>
            <a:ext cx="3276600" cy="990600"/>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4219157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Stratified estimate for comparing algorithms</a:t>
            </a:r>
            <a:endParaRPr lang="en-US" dirty="0"/>
          </a:p>
        </p:txBody>
      </p:sp>
      <p:sp>
        <p:nvSpPr>
          <p:cNvPr id="7" name="Rectangle 2"/>
          <p:cNvSpPr>
            <a:spLocks noGrp="1" noChangeArrowheads="1"/>
          </p:cNvSpPr>
          <p:nvPr>
            <p:ph type="body" sz="quarter" idx="10"/>
          </p:nvPr>
        </p:nvSpPr>
        <p:spPr bwMode="auto">
          <a:xfrm>
            <a:off x="277427" y="1397694"/>
            <a:ext cx="8156079" cy="43088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stratified_by_activity_estimate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user_app_visits_A</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Source: local data frame [4 x 2]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activity_level</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stratified_estimate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1 1 0.1248852</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2 2 0.1750483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3 3 0.2266394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4 4 0.2763522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stratified_by_activity_estimate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user_app_visits_B</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Source: local data frame [4 x 2]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activity_level</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stratified_estimate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1 1 0.1253469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2 2 0.1753933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3 3 0.2257211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4 4 0.2749867</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74747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had conditioned on category…</a:t>
            </a:r>
            <a:endParaRPr lang="en-US" dirty="0"/>
          </a:p>
        </p:txBody>
      </p:sp>
      <p:sp>
        <p:nvSpPr>
          <p:cNvPr id="4" name="Rectangle 1"/>
          <p:cNvSpPr>
            <a:spLocks noGrp="1" noChangeArrowheads="1"/>
          </p:cNvSpPr>
          <p:nvPr>
            <p:ph type="body" sz="quarter" idx="10"/>
          </p:nvPr>
        </p:nvSpPr>
        <p:spPr bwMode="auto">
          <a:xfrm>
            <a:off x="427037" y="1363662"/>
            <a:ext cx="10744200"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lang="en-US" altLang="en-US" sz="2000" dirty="0" smtClean="0">
                <a:solidFill>
                  <a:srgbClr val="0000FF"/>
                </a:solidFill>
                <a:latin typeface="Lucida Console" panose="020B0609040504020204" pitchFamily="49" charset="0"/>
              </a:rPr>
              <a:t>&gt;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stratified_by_category_estimate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user_app_visits_A</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Source: local data frame [10 x 2]</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category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stratified_estimate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1 1 0.1758294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2 2 0.2276829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3 3 0.2763157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4 4 0.1239860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5 5 0.1767163 </a:t>
            </a:r>
          </a:p>
          <a:p>
            <a:pPr marR="0" lvl="0" algn="l" defTabSz="914400" rtl="0" eaLnBrk="0" fontAlgn="base" latinLnBrk="0" hangingPunct="0">
              <a:lnSpc>
                <a:spcPct val="100000"/>
              </a:lnSpc>
              <a:spcBef>
                <a:spcPct val="0"/>
              </a:spcBef>
              <a:spcAft>
                <a:spcPct val="0"/>
              </a:spcAft>
              <a:buClrTx/>
              <a:buSzTx/>
              <a:tabLst/>
            </a:pPr>
            <a:r>
              <a:rPr lang="en-US" altLang="en-US" sz="2000" dirty="0" smtClean="0">
                <a:solidFill>
                  <a:srgbClr val="000000"/>
                </a:solidFill>
                <a:latin typeface="Lucida Console" panose="020B0609040504020204" pitchFamily="49" charset="0"/>
              </a:rPr>
              <a:t>… … …</a:t>
            </a:r>
            <a:endParaRPr kumimoji="0" lang="en-US" altLang="en-US" sz="2000" b="0" i="0" u="none" strike="noStrike" cap="none" normalizeH="0" baseline="0" dirty="0" smtClean="0">
              <a:ln>
                <a:noFill/>
              </a:ln>
              <a:solidFill>
                <a:srgbClr val="000000"/>
              </a:solidFill>
              <a:effectLst/>
              <a:latin typeface="Lucida Console" panose="020B0609040504020204" pitchFamily="49" charset="0"/>
            </a:endParaRP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FF"/>
                </a:solidFill>
                <a:effectLst/>
                <a:latin typeface="Lucida Console" panose="020B0609040504020204" pitchFamily="49" charset="0"/>
              </a:rPr>
              <a:t>&gt; </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stratified_by_category_estimate</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a:t>
            </a:r>
            <a:r>
              <a:rPr kumimoji="0" lang="en-US" altLang="en-US" sz="2000" b="0" i="0" u="none" strike="noStrike" cap="none" normalizeH="0" baseline="0" dirty="0" err="1" smtClean="0">
                <a:ln>
                  <a:noFill/>
                </a:ln>
                <a:solidFill>
                  <a:srgbClr val="0000FF"/>
                </a:solidFill>
                <a:effectLst/>
                <a:latin typeface="Lucida Console" panose="020B0609040504020204" pitchFamily="49" charset="0"/>
              </a:rPr>
              <a:t>user_app_visits_B</a:t>
            </a:r>
            <a:r>
              <a:rPr kumimoji="0" lang="en-US" altLang="en-US" sz="2000" b="0" i="0" u="none" strike="noStrike" cap="none" normalizeH="0" baseline="0" dirty="0" smtClean="0">
                <a:ln>
                  <a:noFill/>
                </a:ln>
                <a:solidFill>
                  <a:srgbClr val="0000FF"/>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Source: local data frame [10 x 2]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category </a:t>
            </a:r>
            <a:r>
              <a:rPr kumimoji="0" lang="en-US" altLang="en-US" sz="2000" b="0" i="0" u="none" strike="noStrike" cap="none" normalizeH="0" baseline="0" dirty="0" err="1" smtClean="0">
                <a:ln>
                  <a:noFill/>
                </a:ln>
                <a:solidFill>
                  <a:srgbClr val="000000"/>
                </a:solidFill>
                <a:effectLst/>
                <a:latin typeface="Lucida Console" panose="020B0609040504020204" pitchFamily="49" charset="0"/>
              </a:rPr>
              <a:t>stratified_estimate</a:t>
            </a:r>
            <a:r>
              <a:rPr kumimoji="0" lang="en-US" altLang="en-US" sz="2000" b="0" i="0" u="none" strike="noStrike" cap="none" normalizeH="0" baseline="0" dirty="0" smtClean="0">
                <a:ln>
                  <a:noFill/>
                </a:ln>
                <a:solidFill>
                  <a:srgbClr val="000000"/>
                </a:solidFill>
                <a:effectLst/>
                <a:latin typeface="Lucida Console" panose="020B0609040504020204" pitchFamily="49" charset="0"/>
              </a:rPr>
              <a:t>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1 1 0.2002127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2 2 0.2517528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3 3 0.3021371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4 4 0.1503150 </a:t>
            </a:r>
          </a:p>
          <a:p>
            <a:pPr marR="0" lvl="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5 5 0.1999519</a:t>
            </a:r>
          </a:p>
          <a:p>
            <a:pPr marR="0" lvl="0" algn="l" defTabSz="914400" rtl="0" eaLnBrk="0" fontAlgn="base" latinLnBrk="0" hangingPunct="0">
              <a:lnSpc>
                <a:spcPct val="100000"/>
              </a:lnSpc>
              <a:spcBef>
                <a:spcPct val="0"/>
              </a:spcBef>
              <a:spcAft>
                <a:spcPct val="0"/>
              </a:spcAft>
              <a:buClrTx/>
              <a:buSzTx/>
              <a:tabLst/>
            </a:pPr>
            <a:r>
              <a:rPr lang="en-US" altLang="en-US" sz="2000" dirty="0" smtClean="0">
                <a:solidFill>
                  <a:srgbClr val="000000"/>
                </a:solidFill>
                <a:latin typeface="Lucida Console" panose="020B0609040504020204" pitchFamily="49" charset="0"/>
              </a:rPr>
              <a:t>… …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8106630"/>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 Which of the two algorithms is better?</a:t>
            </a:r>
            <a:endParaRPr lang="en-US" dirty="0"/>
          </a:p>
        </p:txBody>
      </p:sp>
      <p:sp>
        <p:nvSpPr>
          <p:cNvPr id="5" name="Text Placeholder 4"/>
          <p:cNvSpPr>
            <a:spLocks noGrp="1"/>
          </p:cNvSpPr>
          <p:nvPr>
            <p:ph type="body" sz="quarter" idx="10"/>
          </p:nvPr>
        </p:nvSpPr>
        <p:spPr>
          <a:xfrm>
            <a:off x="274638" y="1212850"/>
            <a:ext cx="11887200" cy="5096780"/>
          </a:xfrm>
        </p:spPr>
        <p:txBody>
          <a:bodyPr/>
          <a:lstStyle/>
          <a:p>
            <a:r>
              <a:rPr lang="en-US" dirty="0" smtClean="0"/>
              <a:t>The two Algorithms lead to roughly the same CTR.</a:t>
            </a:r>
          </a:p>
          <a:p>
            <a:endParaRPr lang="en-US" sz="1600" dirty="0"/>
          </a:p>
          <a:p>
            <a:r>
              <a:rPr lang="en-US" b="1" dirty="0" smtClean="0"/>
              <a:t>Answer:</a:t>
            </a:r>
            <a:r>
              <a:rPr lang="en-US" dirty="0" smtClean="0"/>
              <a:t> Both are equally effective.</a:t>
            </a:r>
          </a:p>
          <a:p>
            <a:endParaRPr lang="en-US" dirty="0"/>
          </a:p>
          <a:p>
            <a:r>
              <a:rPr lang="en-US" dirty="0" smtClean="0"/>
              <a:t>Still, the CTR estimate must be an over-estimate of the causal effect of recommendations, as people might have visited some of the apps anyways.</a:t>
            </a:r>
          </a:p>
          <a:p>
            <a:endParaRPr lang="en-US" sz="1600" dirty="0"/>
          </a:p>
          <a:p>
            <a:r>
              <a:rPr lang="en-US" dirty="0" smtClean="0"/>
              <a:t>How to estimate the causal effect?</a:t>
            </a:r>
            <a:endParaRPr lang="en-US" dirty="0"/>
          </a:p>
        </p:txBody>
      </p:sp>
    </p:spTree>
    <p:extLst>
      <p:ext uri="{BB962C8B-B14F-4D97-AF65-F5344CB8AC3E}">
        <p14:creationId xmlns:p14="http://schemas.microsoft.com/office/powerpoint/2010/main" val="2216221011"/>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What is the causal effect of the recommendation system?</a:t>
            </a:r>
            <a:endParaRPr lang="en-US" dirty="0"/>
          </a:p>
        </p:txBody>
      </p:sp>
      <p:sp>
        <p:nvSpPr>
          <p:cNvPr id="3" name="Text Placeholder 2"/>
          <p:cNvSpPr>
            <a:spLocks noGrp="1"/>
          </p:cNvSpPr>
          <p:nvPr>
            <p:ph type="body" sz="quarter" idx="10"/>
          </p:nvPr>
        </p:nvSpPr>
        <p:spPr>
          <a:xfrm>
            <a:off x="274638" y="1853092"/>
            <a:ext cx="11887200" cy="5909310"/>
          </a:xfrm>
        </p:spPr>
        <p:txBody>
          <a:bodyPr/>
          <a:lstStyle/>
          <a:p>
            <a:r>
              <a:rPr lang="en-US" b="1" dirty="0" smtClean="0"/>
              <a:t>Situation:</a:t>
            </a:r>
            <a:r>
              <a:rPr lang="en-US" dirty="0" smtClean="0"/>
              <a:t> Two Algorithms, A and B, were used to show app recommendations on the Store.</a:t>
            </a:r>
          </a:p>
          <a:p>
            <a:endParaRPr lang="en-US" dirty="0" smtClean="0"/>
          </a:p>
          <a:p>
            <a:r>
              <a:rPr lang="en-US" b="1" dirty="0" smtClean="0"/>
              <a:t>Data:</a:t>
            </a:r>
            <a:r>
              <a:rPr lang="en-US" dirty="0" smtClean="0"/>
              <a:t> System </a:t>
            </a:r>
            <a:r>
              <a:rPr lang="en-US" smtClean="0"/>
              <a:t>logs containing user-app </a:t>
            </a:r>
            <a:r>
              <a:rPr lang="en-US" dirty="0" smtClean="0"/>
              <a:t>visits.</a:t>
            </a:r>
          </a:p>
          <a:p>
            <a:endParaRPr lang="en-US" dirty="0" smtClean="0"/>
          </a:p>
          <a:p>
            <a:r>
              <a:rPr lang="en-US" b="1" dirty="0" smtClean="0"/>
              <a:t>Causal question:</a:t>
            </a:r>
            <a:r>
              <a:rPr lang="en-US" dirty="0" smtClean="0"/>
              <a:t> How many apps would users have visited in case no recommendations were shown?</a:t>
            </a:r>
          </a:p>
          <a:p>
            <a:endParaRPr lang="en-US" dirty="0"/>
          </a:p>
          <a:p>
            <a:endParaRPr lang="en-US" dirty="0"/>
          </a:p>
        </p:txBody>
      </p:sp>
    </p:spTree>
    <p:extLst>
      <p:ext uri="{BB962C8B-B14F-4D97-AF65-F5344CB8AC3E}">
        <p14:creationId xmlns:p14="http://schemas.microsoft.com/office/powerpoint/2010/main" val="404862804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model to estimate causal effect </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We observe total recommendation click-</a:t>
            </a:r>
            <a:r>
              <a:rPr lang="en-US" dirty="0" err="1" smtClean="0"/>
              <a:t>throughs</a:t>
            </a:r>
            <a:r>
              <a:rPr lang="en-US" dirty="0" smtClean="0"/>
              <a:t>.</a:t>
            </a:r>
          </a:p>
          <a:p>
            <a:r>
              <a:rPr lang="en-US" dirty="0" smtClean="0"/>
              <a:t>But some of them may be due to correlated demand.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01" y="1238112"/>
            <a:ext cx="10312073" cy="3505200"/>
          </a:xfrm>
          <a:prstGeom prst="rect">
            <a:avLst/>
          </a:prstGeom>
        </p:spPr>
      </p:pic>
    </p:spTree>
    <p:extLst>
      <p:ext uri="{BB962C8B-B14F-4D97-AF65-F5344CB8AC3E}">
        <p14:creationId xmlns:p14="http://schemas.microsoft.com/office/powerpoint/2010/main" val="31972956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regression discontinuity analysis</a:t>
            </a:r>
            <a:endParaRPr lang="en-US" dirty="0"/>
          </a:p>
        </p:txBody>
      </p:sp>
      <p:sp>
        <p:nvSpPr>
          <p:cNvPr id="3" name="Text Placeholder 2"/>
          <p:cNvSpPr>
            <a:spLocks noGrp="1"/>
          </p:cNvSpPr>
          <p:nvPr>
            <p:ph type="body" sz="quarter" idx="10"/>
          </p:nvPr>
        </p:nvSpPr>
        <p:spPr>
          <a:xfrm>
            <a:off x="274638" y="1212850"/>
            <a:ext cx="11887200" cy="5053691"/>
          </a:xfrm>
        </p:spPr>
        <p:txBody>
          <a:bodyPr/>
          <a:lstStyle/>
          <a:p>
            <a:r>
              <a:rPr lang="en-US" dirty="0" smtClean="0"/>
              <a:t>Observe that the Store only shows top-3 recommendations.</a:t>
            </a:r>
          </a:p>
          <a:p>
            <a:endParaRPr lang="en-US" dirty="0"/>
          </a:p>
          <a:p>
            <a:r>
              <a:rPr lang="en-US" dirty="0" smtClean="0"/>
              <a:t>Comparing number of visits to the 4</a:t>
            </a:r>
            <a:r>
              <a:rPr lang="en-US" baseline="30000" dirty="0" smtClean="0"/>
              <a:t>th</a:t>
            </a:r>
            <a:r>
              <a:rPr lang="en-US" dirty="0" smtClean="0"/>
              <a:t> ranked app </a:t>
            </a:r>
            <a:r>
              <a:rPr lang="en-US" i="1" dirty="0" smtClean="0"/>
              <a:t>(not shown to the user)</a:t>
            </a:r>
            <a:r>
              <a:rPr lang="en-US" dirty="0" smtClean="0"/>
              <a:t> with the 3</a:t>
            </a:r>
            <a:r>
              <a:rPr lang="en-US" baseline="30000" dirty="0" smtClean="0"/>
              <a:t>rd</a:t>
            </a:r>
            <a:r>
              <a:rPr lang="en-US" dirty="0" smtClean="0"/>
              <a:t> ranked app can be used to estimate the effect of showing a recommendation.</a:t>
            </a:r>
          </a:p>
          <a:p>
            <a:endParaRPr lang="en-US" sz="1600" dirty="0"/>
          </a:p>
          <a:p>
            <a:r>
              <a:rPr lang="en-US" sz="2800" dirty="0" smtClean="0"/>
              <a:t>(Assuming 3</a:t>
            </a:r>
            <a:r>
              <a:rPr lang="en-US" sz="2800" baseline="30000" dirty="0" smtClean="0"/>
              <a:t>rd</a:t>
            </a:r>
            <a:r>
              <a:rPr lang="en-US" sz="2800" dirty="0" smtClean="0"/>
              <a:t> and 4</a:t>
            </a:r>
            <a:r>
              <a:rPr lang="en-US" sz="2800" baseline="30000" dirty="0" smtClean="0"/>
              <a:t>th</a:t>
            </a:r>
            <a:r>
              <a:rPr lang="en-US" sz="2800" dirty="0" smtClean="0"/>
              <a:t> ranked apps are equally relevant to a user)</a:t>
            </a:r>
            <a:endParaRPr lang="en-US" sz="2800" dirty="0"/>
          </a:p>
        </p:txBody>
      </p:sp>
    </p:spTree>
    <p:extLst>
      <p:ext uri="{BB962C8B-B14F-4D97-AF65-F5344CB8AC3E}">
        <p14:creationId xmlns:p14="http://schemas.microsoft.com/office/powerpoint/2010/main" val="19408694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74638" y="1622412"/>
            <a:ext cx="9143999" cy="2560650"/>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Discontinuity estimate for recommendations</a:t>
            </a:r>
            <a:endParaRPr lang="en-US" dirty="0"/>
          </a:p>
        </p:txBody>
      </p:sp>
      <p:sp>
        <p:nvSpPr>
          <p:cNvPr id="3" name="Text Placeholder 2"/>
          <p:cNvSpPr>
            <a:spLocks noGrp="1"/>
          </p:cNvSpPr>
          <p:nvPr>
            <p:ph type="body" sz="quarter" idx="10"/>
          </p:nvPr>
        </p:nvSpPr>
        <p:spPr>
          <a:xfrm>
            <a:off x="274638" y="1622412"/>
            <a:ext cx="11887199" cy="3051605"/>
          </a:xfrm>
        </p:spPr>
        <p:txBody>
          <a:bodyPr/>
          <a:lstStyle/>
          <a:p>
            <a:r>
              <a:rPr lang="en-US" altLang="en-US" sz="2000" dirty="0">
                <a:solidFill>
                  <a:srgbClr val="0000FF"/>
                </a:solidFill>
                <a:latin typeface="Lucida Console" panose="020B0609040504020204" pitchFamily="49" charset="0"/>
              </a:rPr>
              <a:t>&gt; </a:t>
            </a:r>
            <a:r>
              <a:rPr lang="en-US" altLang="en-US" sz="2000" dirty="0" err="1" smtClean="0">
                <a:solidFill>
                  <a:srgbClr val="0000FF"/>
                </a:solidFill>
                <a:latin typeface="Lucida Console" panose="020B0609040504020204" pitchFamily="49" charset="0"/>
              </a:rPr>
              <a:t>naive_observational_estimate</a:t>
            </a:r>
            <a:r>
              <a:rPr lang="en-US" altLang="en-US" sz="2000" dirty="0" smtClean="0">
                <a:solidFill>
                  <a:srgbClr val="0000FF"/>
                </a:solidFill>
                <a:latin typeface="Lucida Console" panose="020B0609040504020204" pitchFamily="49" charset="0"/>
              </a:rPr>
              <a:t>(</a:t>
            </a:r>
            <a:r>
              <a:rPr lang="en-US" altLang="en-US" sz="2000" dirty="0" err="1" smtClean="0">
                <a:solidFill>
                  <a:srgbClr val="0000FF"/>
                </a:solidFill>
                <a:latin typeface="Lucida Console" panose="020B0609040504020204" pitchFamily="49" charset="0"/>
              </a:rPr>
              <a:t>user_app_visits_A</a:t>
            </a:r>
            <a:r>
              <a:rPr lang="en-US" altLang="en-US" sz="2000" dirty="0">
                <a:solidFill>
                  <a:srgbClr val="0000FF"/>
                </a:solidFill>
                <a:latin typeface="Lucida Console" panose="020B0609040504020204" pitchFamily="49" charset="0"/>
              </a:rPr>
              <a:t>)</a:t>
            </a:r>
          </a:p>
          <a:p>
            <a:r>
              <a:rPr lang="en-US" altLang="en-US" sz="2000" dirty="0">
                <a:solidFill>
                  <a:srgbClr val="0000FF"/>
                </a:solidFill>
                <a:latin typeface="Lucida Console" panose="020B0609040504020204" pitchFamily="49" charset="0"/>
              </a:rPr>
              <a:t>  </a:t>
            </a:r>
            <a:r>
              <a:rPr lang="en-US" altLang="en-US" sz="2000" dirty="0" err="1">
                <a:solidFill>
                  <a:schemeClr val="bg1"/>
                </a:solidFill>
                <a:latin typeface="Lucida Console" panose="020B0609040504020204" pitchFamily="49" charset="0"/>
              </a:rPr>
              <a:t>naive_estimate</a:t>
            </a:r>
            <a:endParaRPr lang="en-US" altLang="en-US" sz="2000" dirty="0">
              <a:solidFill>
                <a:schemeClr val="bg1"/>
              </a:solidFill>
              <a:latin typeface="Lucida Console" panose="020B0609040504020204" pitchFamily="49" charset="0"/>
            </a:endParaRPr>
          </a:p>
          <a:p>
            <a:r>
              <a:rPr lang="en-US" altLang="en-US" sz="2000" dirty="0" smtClean="0">
                <a:solidFill>
                  <a:schemeClr val="bg1"/>
                </a:solidFill>
                <a:latin typeface="Lucida Console" panose="020B0609040504020204" pitchFamily="49" charset="0"/>
              </a:rPr>
              <a:t>[1]       0.200768</a:t>
            </a:r>
          </a:p>
          <a:p>
            <a:endParaRPr lang="en-US" altLang="en-US" sz="2000" dirty="0">
              <a:solidFill>
                <a:schemeClr val="bg1"/>
              </a:solidFill>
              <a:latin typeface="Lucida Console" panose="020B0609040504020204" pitchFamily="49" charset="0"/>
            </a:endParaRPr>
          </a:p>
          <a:p>
            <a:r>
              <a:rPr lang="en-US" altLang="en-US" sz="2000" dirty="0" smtClean="0">
                <a:solidFill>
                  <a:srgbClr val="0000FF"/>
                </a:solidFill>
                <a:latin typeface="Lucida Console" panose="020B0609040504020204" pitchFamily="49" charset="0"/>
              </a:rPr>
              <a:t>&gt; </a:t>
            </a:r>
            <a:r>
              <a:rPr lang="en-US" altLang="en-US" sz="2000" dirty="0" err="1" smtClean="0">
                <a:solidFill>
                  <a:srgbClr val="0000FF"/>
                </a:solidFill>
                <a:latin typeface="Lucida Console" panose="020B0609040504020204" pitchFamily="49" charset="0"/>
              </a:rPr>
              <a:t>ranking_discontinuity_estimate</a:t>
            </a:r>
            <a:r>
              <a:rPr lang="en-US" altLang="en-US" sz="2000" dirty="0" smtClean="0">
                <a:solidFill>
                  <a:srgbClr val="0000FF"/>
                </a:solidFill>
                <a:latin typeface="Lucida Console" panose="020B0609040504020204" pitchFamily="49" charset="0"/>
              </a:rPr>
              <a:t>(</a:t>
            </a:r>
            <a:r>
              <a:rPr lang="en-US" altLang="en-US" sz="2000" dirty="0" err="1" smtClean="0">
                <a:solidFill>
                  <a:srgbClr val="0000FF"/>
                </a:solidFill>
                <a:latin typeface="Lucida Console" panose="020B0609040504020204" pitchFamily="49" charset="0"/>
              </a:rPr>
              <a:t>user_app_visits_A</a:t>
            </a:r>
            <a:r>
              <a:rPr lang="en-US" altLang="en-US" sz="2000" dirty="0" smtClean="0">
                <a:solidFill>
                  <a:srgbClr val="0000FF"/>
                </a:solidFill>
                <a:latin typeface="Lucida Console" panose="020B0609040504020204" pitchFamily="49" charset="0"/>
              </a:rPr>
              <a:t>)</a:t>
            </a:r>
          </a:p>
          <a:p>
            <a:r>
              <a:rPr lang="en-US" altLang="en-US" sz="2000" dirty="0" smtClean="0">
                <a:solidFill>
                  <a:srgbClr val="0000FF"/>
                </a:solidFill>
                <a:latin typeface="Lucida Console" panose="020B0609040504020204" pitchFamily="49" charset="0"/>
              </a:rPr>
              <a:t>  </a:t>
            </a:r>
            <a:r>
              <a:rPr lang="en-US" altLang="en-US" sz="2000" dirty="0" err="1" smtClean="0">
                <a:solidFill>
                  <a:schemeClr val="bg1"/>
                </a:solidFill>
                <a:latin typeface="Lucida Console" panose="020B0609040504020204" pitchFamily="49" charset="0"/>
              </a:rPr>
              <a:t>discontinuity_estimate</a:t>
            </a:r>
            <a:endParaRPr lang="en-US" altLang="en-US" sz="2000" dirty="0">
              <a:solidFill>
                <a:schemeClr val="bg1"/>
              </a:solidFill>
              <a:latin typeface="Lucida Console" panose="020B0609040504020204" pitchFamily="49" charset="0"/>
            </a:endParaRPr>
          </a:p>
          <a:p>
            <a:r>
              <a:rPr lang="en-US" altLang="en-US" sz="2000" dirty="0">
                <a:solidFill>
                  <a:schemeClr val="bg1"/>
                </a:solidFill>
                <a:latin typeface="Lucida Console" panose="020B0609040504020204" pitchFamily="49" charset="0"/>
              </a:rPr>
              <a:t>[1] </a:t>
            </a:r>
            <a:r>
              <a:rPr lang="en-US" altLang="en-US" sz="2000" dirty="0" smtClean="0">
                <a:solidFill>
                  <a:schemeClr val="bg1"/>
                </a:solidFill>
                <a:latin typeface="Lucida Console" panose="020B0609040504020204" pitchFamily="49" charset="0"/>
              </a:rPr>
              <a:t>	    0.121362</a:t>
            </a:r>
            <a:endParaRPr lang="en-US" altLang="en-US" sz="2000" dirty="0">
              <a:solidFill>
                <a:schemeClr val="bg1"/>
              </a:solidFill>
              <a:latin typeface="Lucida Console" panose="020B0609040504020204" pitchFamily="49" charset="0"/>
            </a:endParaRPr>
          </a:p>
          <a:p>
            <a:endParaRPr lang="en-US" dirty="0">
              <a:solidFill>
                <a:schemeClr val="bg1"/>
              </a:solidFill>
            </a:endParaRPr>
          </a:p>
        </p:txBody>
      </p:sp>
      <p:sp>
        <p:nvSpPr>
          <p:cNvPr id="8" name="TextBox 7"/>
          <p:cNvSpPr txBox="1"/>
          <p:nvPr/>
        </p:nvSpPr>
        <p:spPr>
          <a:xfrm>
            <a:off x="274640" y="4335462"/>
            <a:ext cx="11887198" cy="2588401"/>
          </a:xfrm>
          <a:prstGeom prst="rect">
            <a:avLst/>
          </a:prstGeom>
          <a:noFill/>
        </p:spPr>
        <p:txBody>
          <a:bodyPr wrap="square" lIns="182880" tIns="146304" rIns="182880" bIns="146304" rtlCol="0">
            <a:spAutoFit/>
          </a:bodyPr>
          <a:lstStyle/>
          <a:p>
            <a:pPr>
              <a:lnSpc>
                <a:spcPct val="90000"/>
              </a:lnSpc>
              <a:spcAft>
                <a:spcPts val="600"/>
              </a:spcAft>
            </a:pPr>
            <a:r>
              <a:rPr lang="en-US" sz="4000" dirty="0" smtClean="0">
                <a:latin typeface="+mj-lt"/>
              </a:rPr>
              <a:t>40% of app visits coming from recommendation click-</a:t>
            </a:r>
            <a:r>
              <a:rPr lang="en-US" sz="4000" dirty="0" err="1" smtClean="0">
                <a:latin typeface="+mj-lt"/>
              </a:rPr>
              <a:t>throughs</a:t>
            </a:r>
            <a:r>
              <a:rPr lang="en-US" sz="4000" dirty="0" smtClean="0">
                <a:latin typeface="+mj-lt"/>
              </a:rPr>
              <a:t> are not causal. </a:t>
            </a:r>
          </a:p>
          <a:p>
            <a:pPr>
              <a:lnSpc>
                <a:spcPct val="90000"/>
              </a:lnSpc>
              <a:spcAft>
                <a:spcPts val="600"/>
              </a:spcAft>
            </a:pPr>
            <a:r>
              <a:rPr lang="en-US" sz="4000" dirty="0" smtClean="0">
                <a:latin typeface="+mj-lt"/>
              </a:rPr>
              <a:t>Could have happened even without the recommendation system. </a:t>
            </a:r>
          </a:p>
        </p:txBody>
      </p:sp>
    </p:spTree>
    <p:extLst>
      <p:ext uri="{BB962C8B-B14F-4D97-AF65-F5344CB8AC3E}">
        <p14:creationId xmlns:p14="http://schemas.microsoft.com/office/powerpoint/2010/main" val="290223073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Causal inference: Best practices</a:t>
            </a:r>
            <a:endParaRPr lang="en-US" dirty="0"/>
          </a:p>
        </p:txBody>
      </p:sp>
      <p:sp>
        <p:nvSpPr>
          <p:cNvPr id="3" name="Text Placeholder 2"/>
          <p:cNvSpPr>
            <a:spLocks noGrp="1"/>
          </p:cNvSpPr>
          <p:nvPr>
            <p:ph type="body" sz="quarter" idx="10"/>
          </p:nvPr>
        </p:nvSpPr>
        <p:spPr>
          <a:xfrm>
            <a:off x="274638" y="1212850"/>
            <a:ext cx="11887200" cy="5232202"/>
          </a:xfrm>
        </p:spPr>
        <p:txBody>
          <a:bodyPr/>
          <a:lstStyle/>
          <a:p>
            <a:r>
              <a:rPr lang="en-US" dirty="0" smtClean="0"/>
              <a:t>Whenever possible, use randomization.</a:t>
            </a:r>
          </a:p>
          <a:p>
            <a:pPr lvl="1"/>
            <a:r>
              <a:rPr lang="en-US" sz="2400" dirty="0" smtClean="0"/>
              <a:t>If number of output items low, consider using multi-world testing. </a:t>
            </a:r>
          </a:p>
          <a:p>
            <a:pPr lvl="1"/>
            <a:endParaRPr lang="en-US" sz="2400" dirty="0" smtClean="0"/>
          </a:p>
          <a:p>
            <a:r>
              <a:rPr lang="en-US" dirty="0" smtClean="0"/>
              <a:t>If randomization is not feasible, consider exploiting natural experiments. </a:t>
            </a:r>
          </a:p>
          <a:p>
            <a:pPr lvl="1"/>
            <a:r>
              <a:rPr lang="en-US" sz="2400" dirty="0" smtClean="0"/>
              <a:t>Better to consider multiple sources of natural experiments.</a:t>
            </a:r>
          </a:p>
          <a:p>
            <a:pPr lvl="1"/>
            <a:endParaRPr lang="en-US" sz="2400" dirty="0" smtClean="0"/>
          </a:p>
          <a:p>
            <a:r>
              <a:rPr lang="en-US" dirty="0" smtClean="0"/>
              <a:t>If natural experiments are hard to find, consider using conditioning methods.</a:t>
            </a:r>
          </a:p>
          <a:p>
            <a:pPr lvl="1"/>
            <a:r>
              <a:rPr lang="en-US" sz="2400" dirty="0" smtClean="0"/>
              <a:t>Use them as strong hints for causality.</a:t>
            </a:r>
          </a:p>
        </p:txBody>
      </p:sp>
    </p:spTree>
    <p:extLst>
      <p:ext uri="{BB962C8B-B14F-4D97-AF65-F5344CB8AC3E}">
        <p14:creationId xmlns:p14="http://schemas.microsoft.com/office/powerpoint/2010/main" val="2964789475"/>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79437" y="2354262"/>
            <a:ext cx="480060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smtClean="0">
                <a:gradFill>
                  <a:gsLst>
                    <a:gs pos="2917">
                      <a:schemeClr val="tx1"/>
                    </a:gs>
                    <a:gs pos="30000">
                      <a:schemeClr val="tx1"/>
                    </a:gs>
                  </a:gsLst>
                  <a:lin ang="5400000" scaled="0"/>
                </a:gradFill>
              </a:rPr>
              <a:t>Thank you!</a:t>
            </a:r>
            <a:endParaRPr lang="en-US" sz="6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7203704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search ads really that effective?</a:t>
            </a:r>
            <a:endParaRPr lang="en-US" dirty="0"/>
          </a:p>
        </p:txBody>
      </p:sp>
      <p:sp>
        <p:nvSpPr>
          <p:cNvPr id="3" name="Text Placeholder 2"/>
          <p:cNvSpPr>
            <a:spLocks noGrp="1"/>
          </p:cNvSpPr>
          <p:nvPr>
            <p:ph type="body" sz="quarter" idx="10"/>
          </p:nvPr>
        </p:nvSpPr>
        <p:spPr>
          <a:xfrm>
            <a:off x="274638" y="1212850"/>
            <a:ext cx="11887200" cy="4801314"/>
          </a:xfrm>
        </p:spPr>
        <p:txBody>
          <a:bodyPr/>
          <a:lstStyle/>
          <a:p>
            <a:endParaRPr lang="en-US" dirty="0"/>
          </a:p>
          <a:p>
            <a:endParaRPr lang="en-US" dirty="0" smtClean="0"/>
          </a:p>
          <a:p>
            <a:endParaRPr lang="en-US" dirty="0"/>
          </a:p>
          <a:p>
            <a:endParaRPr lang="en-US" dirty="0" smtClean="0"/>
          </a:p>
          <a:p>
            <a:endParaRPr lang="en-US" dirty="0"/>
          </a:p>
          <a:p>
            <a:endParaRPr lang="en-US" dirty="0" smtClean="0"/>
          </a:p>
          <a:p>
            <a:r>
              <a:rPr lang="en-US" dirty="0" smtClean="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837" y="1190495"/>
            <a:ext cx="7838868" cy="3770391"/>
          </a:xfrm>
          <a:prstGeom prst="rect">
            <a:avLst/>
          </a:prstGeom>
        </p:spPr>
      </p:pic>
    </p:spTree>
    <p:extLst>
      <p:ext uri="{BB962C8B-B14F-4D97-AF65-F5344CB8AC3E}">
        <p14:creationId xmlns:p14="http://schemas.microsoft.com/office/powerpoint/2010/main" val="33582319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F282A732A10A40B5E6861B9720A85B" ma:contentTypeVersion="2" ma:contentTypeDescription="Create a new document." ma:contentTypeScope="" ma:versionID="349f0eaa1d04d3afee35fede26e4b276">
  <xsd:schema xmlns:xsd="http://www.w3.org/2001/XMLSchema" xmlns:xs="http://www.w3.org/2001/XMLSchema" xmlns:p="http://schemas.microsoft.com/office/2006/metadata/properties" xmlns:ns2="caeb30a9-2c8b-4a3c-a0a0-e0c0af147dd7" targetNamespace="http://schemas.microsoft.com/office/2006/metadata/properties" ma:root="true" ma:fieldsID="1ca19206795bd951a8c87d35fe4dfc00" ns2:_="">
    <xsd:import namespace="caeb30a9-2c8b-4a3c-a0a0-e0c0af147dd7"/>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b30a9-2c8b-4a3c-a0a0-e0c0af147d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C6E1D2-5F8E-44D4-AC71-C70E27EC64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b30a9-2c8b-4a3c-a0a0-e0c0af147d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purl.org/dc/terms/"/>
    <ds:schemaRef ds:uri="caeb30a9-2c8b-4a3c-a0a0-e0c0af147dd7"/>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6659</TotalTime>
  <Words>4349</Words>
  <Application>Microsoft Office PowerPoint</Application>
  <PresentationFormat>Custom</PresentationFormat>
  <Paragraphs>756</Paragraphs>
  <Slides>89</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Arial</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From prediction to causation: Causal inference in online systems</vt:lpstr>
      <vt:lpstr>Session Objectives and Takeaways </vt:lpstr>
      <vt:lpstr>Predictive systems are everywhere</vt:lpstr>
      <vt:lpstr>How do predictive systems work?</vt:lpstr>
      <vt:lpstr>From data to prediction</vt:lpstr>
      <vt:lpstr>From data to “actionable insights”</vt:lpstr>
      <vt:lpstr>Different explanations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Which algorithm is better?</vt:lpstr>
      <vt:lpstr>Comparing old versus new algorithm</vt:lpstr>
      <vt:lpstr>Frequent users of the Store tend to be different from new users</vt:lpstr>
      <vt:lpstr>The Simpson’s paradox</vt:lpstr>
      <vt:lpstr>May be, may be not. </vt:lpstr>
      <vt:lpstr>Making sense of such data can be too complex.</vt:lpstr>
      <vt:lpstr>Key Question: How can we systematically formulate, test and estimate causal effects?</vt:lpstr>
      <vt:lpstr>What does it mean to cause?</vt:lpstr>
      <vt:lpstr>Why is it hard?</vt:lpstr>
      <vt:lpstr>Need answers to “what if” questions</vt:lpstr>
      <vt:lpstr>Methods for answering causal questions</vt:lpstr>
      <vt:lpstr>Randomization to the rescue</vt:lpstr>
      <vt:lpstr>Randomizing algorithm assignment: A/B test</vt:lpstr>
      <vt:lpstr>Randomization removes hidden variation</vt:lpstr>
      <vt:lpstr>Cost: Possibly bad user experience for many users</vt:lpstr>
      <vt:lpstr>Efficient randomization: Multi-armed bandits</vt:lpstr>
      <vt:lpstr>Bandits: The right mix of explore and exploit</vt:lpstr>
      <vt:lpstr>Algorithm: ɛ-greedy multi-armed bandits</vt:lpstr>
      <vt:lpstr>Caveat: Not always feasible to randomize, or ensure that people fully comply</vt:lpstr>
      <vt:lpstr>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vt:lpstr>
      <vt:lpstr>Cont. example: Effect of store recommendations</vt:lpstr>
      <vt:lpstr>Traffic on normal days to App 1</vt:lpstr>
      <vt:lpstr>External shock brings as-if random users to App1</vt:lpstr>
      <vt:lpstr>Exploiting sudden variation in traffic to App 1</vt:lpstr>
      <vt:lpstr>Caveat: Natural experiments are hard to find</vt:lpstr>
      <vt:lpstr>What can we conclude with only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new Algorithm</vt:lpstr>
      <vt:lpstr>Continued example: Effect of Algorithm on CTR</vt:lpstr>
      <vt:lpstr>Algorithm: Propensity score matching</vt:lpstr>
      <vt:lpstr>Caveat: Causal effect only if assumed graphical model is correct</vt:lpstr>
      <vt:lpstr>Key takeaways</vt:lpstr>
      <vt:lpstr>Causal inference: Best practices</vt:lpstr>
      <vt:lpstr>Causal inference is tricky Correlations are seldom enough. And sometimes horribly misleading.          Always be skeptical of causal claims from observational any data. More data does not automatically lead to better causal estimates.</vt:lpstr>
      <vt:lpstr>Hands-on tutorial</vt:lpstr>
      <vt:lpstr>PowerPoint Presentation</vt:lpstr>
      <vt:lpstr>Prerequisites</vt:lpstr>
      <vt:lpstr>Gameplan</vt:lpstr>
      <vt:lpstr>I. Which of the two algorithms is better?</vt:lpstr>
      <vt:lpstr>Loading user-app visits data</vt:lpstr>
      <vt:lpstr>Dataset at a glance</vt:lpstr>
      <vt:lpstr>Data description</vt:lpstr>
      <vt:lpstr>What’s in the dataset?</vt:lpstr>
      <vt:lpstr>Causal assumptions</vt:lpstr>
      <vt:lpstr>Graphical model to compare CTR of algorithms</vt:lpstr>
      <vt:lpstr>Naïve estimate for comparing algorithms</vt:lpstr>
      <vt:lpstr>Using backdoor criterion, identify correct variables on condition on</vt:lpstr>
      <vt:lpstr>Stratified estimate for comparing algorithms</vt:lpstr>
      <vt:lpstr>If we had conditioned on category…</vt:lpstr>
      <vt:lpstr>I. Which of the two algorithms is better?</vt:lpstr>
      <vt:lpstr>II. What is the causal effect of the recommendation system?</vt:lpstr>
      <vt:lpstr>Graphical model to estimate causal effect </vt:lpstr>
      <vt:lpstr>Using regression discontinuity analysis</vt:lpstr>
      <vt:lpstr>Discontinuity estimate for recommendations</vt:lpstr>
      <vt:lpstr>Causal inference: Best practices</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Teresa Bohaty</dc:creator>
  <cp:keywords>Machine Learning Analytics ＆ Data Science Conference</cp:keywords>
  <dc:description>Template: Mitchell Derrey, Silver Fox Productions
Formatting: 
Audience Type:</dc:description>
  <cp:lastModifiedBy>Amit Sharma</cp:lastModifiedBy>
  <cp:revision>358</cp:revision>
  <dcterms:created xsi:type="dcterms:W3CDTF">2015-10-21T21:04:06Z</dcterms:created>
  <dcterms:modified xsi:type="dcterms:W3CDTF">2015-12-08T05:14:49Z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0x01010032F282A732A10A40B5E6861B9720A85B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